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56" r:id="rId10"/>
    <p:sldId id="359" r:id="rId11"/>
    <p:sldId id="357" r:id="rId12"/>
    <p:sldId id="360" r:id="rId13"/>
    <p:sldId id="358" r:id="rId14"/>
    <p:sldId id="365" r:id="rId15"/>
    <p:sldId id="362" r:id="rId16"/>
    <p:sldId id="366" r:id="rId17"/>
    <p:sldId id="363" r:id="rId18"/>
    <p:sldId id="364" r:id="rId19"/>
    <p:sldId id="367" r:id="rId20"/>
    <p:sldId id="368" r:id="rId21"/>
    <p:sldId id="369" r:id="rId22"/>
    <p:sldId id="371" r:id="rId23"/>
    <p:sldId id="264" r:id="rId24"/>
    <p:sldId id="265" r:id="rId25"/>
    <p:sldId id="266" r:id="rId26"/>
    <p:sldId id="353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307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372" r:id="rId61"/>
    <p:sldId id="299" r:id="rId62"/>
    <p:sldId id="300" r:id="rId63"/>
    <p:sldId id="301" r:id="rId64"/>
    <p:sldId id="340" r:id="rId65"/>
    <p:sldId id="302" r:id="rId66"/>
    <p:sldId id="303" r:id="rId67"/>
    <p:sldId id="304" r:id="rId68"/>
    <p:sldId id="305" r:id="rId69"/>
    <p:sldId id="306" r:id="rId70"/>
    <p:sldId id="308" r:id="rId71"/>
    <p:sldId id="309" r:id="rId72"/>
    <p:sldId id="341" r:id="rId73"/>
    <p:sldId id="310" r:id="rId74"/>
    <p:sldId id="311" r:id="rId75"/>
    <p:sldId id="312" r:id="rId76"/>
    <p:sldId id="313" r:id="rId77"/>
    <p:sldId id="314" r:id="rId78"/>
    <p:sldId id="315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23" r:id="rId87"/>
    <p:sldId id="324" r:id="rId88"/>
    <p:sldId id="325" r:id="rId89"/>
    <p:sldId id="326" r:id="rId90"/>
    <p:sldId id="327" r:id="rId91"/>
    <p:sldId id="328" r:id="rId92"/>
    <p:sldId id="329" r:id="rId93"/>
    <p:sldId id="339" r:id="rId94"/>
    <p:sldId id="373" r:id="rId95"/>
    <p:sldId id="374" r:id="rId96"/>
    <p:sldId id="375" r:id="rId97"/>
    <p:sldId id="376" r:id="rId98"/>
    <p:sldId id="377" r:id="rId99"/>
    <p:sldId id="378" r:id="rId100"/>
    <p:sldId id="381" r:id="rId101"/>
    <p:sldId id="379" r:id="rId102"/>
    <p:sldId id="380" r:id="rId103"/>
    <p:sldId id="383" r:id="rId104"/>
    <p:sldId id="384" r:id="rId105"/>
    <p:sldId id="382" r:id="rId106"/>
    <p:sldId id="385" r:id="rId107"/>
    <p:sldId id="386" r:id="rId108"/>
    <p:sldId id="387" r:id="rId109"/>
    <p:sldId id="342" r:id="rId110"/>
  </p:sldIdLst>
  <p:sldSz cx="12192000" cy="6858000"/>
  <p:notesSz cx="6858000" cy="9144000"/>
  <p:embeddedFontLst>
    <p:embeddedFont>
      <p:font typeface="Avenir Next LT Pro" panose="020B0504020202020204" pitchFamily="34" charset="0"/>
      <p:regular r:id="rId112"/>
      <p:bold r:id="rId113"/>
      <p:italic r:id="rId114"/>
      <p:boldItalic r:id="rId115"/>
    </p:embeddedFont>
    <p:embeddedFont>
      <p:font typeface="Century Gothic" panose="020B0502020202020204" pitchFamily="34" charset="0"/>
      <p:regular r:id="rId116"/>
      <p:bold r:id="rId117"/>
      <p:italic r:id="rId118"/>
      <p:boldItalic r:id="rId119"/>
    </p:embeddedFont>
    <p:embeddedFont>
      <p:font typeface="Lato" panose="020F0502020204030203" pitchFamily="34" charset="0"/>
      <p:regular r:id="rId120"/>
      <p:bold r:id="rId121"/>
      <p:italic r:id="rId122"/>
      <p:boldItalic r:id="rId123"/>
    </p:embeddedFont>
    <p:embeddedFont>
      <p:font typeface="Play" panose="020B0604020202020204" charset="0"/>
      <p:regular r:id="rId124"/>
      <p:bold r:id="rId1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6" roundtripDataSignature="AMtx7mgj+l1WgsBAkdmzFlVhKmIQBJqI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8D28"/>
    <a:srgbClr val="E25124"/>
    <a:srgbClr val="AD5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E08D55-7BAB-4FFA-AED3-D31B1D41EBDF}">
  <a:tblStyle styleId="{81E08D55-7BAB-4FFA-AED3-D31B1D41EBDF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8DECAD6-3B2E-488C-836D-44667E968C37}" styleName="Table_1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CC8248F-1346-4768-AA6D-426AA1FB99CD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6C45E4F-5FAC-4D0A-BCBE-14BE3BD8D390}" styleName="Table_3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598" autoAdjust="0"/>
  </p:normalViewPr>
  <p:slideViewPr>
    <p:cSldViewPr snapToGrid="0">
      <p:cViewPr varScale="1">
        <p:scale>
          <a:sx n="57" d="100"/>
          <a:sy n="57" d="100"/>
        </p:scale>
        <p:origin x="9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2.fntdata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3.fntdata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9.fntdata"/><Relationship Id="rId125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9CD04B98-408E-7499-44C3-485A2D9D0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>
            <a:extLst>
              <a:ext uri="{FF2B5EF4-FFF2-40B4-BE49-F238E27FC236}">
                <a16:creationId xmlns:a16="http://schemas.microsoft.com/office/drawing/2014/main" id="{CE541A87-A727-FBC0-11E6-5858B2D8BC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10:notes">
            <a:extLst>
              <a:ext uri="{FF2B5EF4-FFF2-40B4-BE49-F238E27FC236}">
                <a16:creationId xmlns:a16="http://schemas.microsoft.com/office/drawing/2014/main" id="{07910109-2258-39F2-3A8E-00AC0EB2BF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76618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90" name="Google Shape;19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Note:</a:t>
            </a:r>
            <a:r>
              <a:rPr lang="en-US"/>
              <a:t> GitLab is strong in </a:t>
            </a:r>
            <a:r>
              <a:rPr lang="en-US" b="1"/>
              <a:t>CI/CD and complete DevOps</a:t>
            </a:r>
            <a:r>
              <a:rPr lang="en-US"/>
              <a:t>, GitHub leads in </a:t>
            </a:r>
            <a:r>
              <a:rPr lang="en-US" b="1"/>
              <a:t>community and open source</a:t>
            </a:r>
            <a:r>
              <a:rPr lang="en-US"/>
              <a:t>, Bitbucket fits well with </a:t>
            </a:r>
            <a:r>
              <a:rPr lang="en-US" b="1"/>
              <a:t>Jira/Atlassian</a:t>
            </a:r>
            <a:r>
              <a:rPr lang="en-US"/>
              <a:t> users.</a:t>
            </a:r>
            <a:endParaRPr/>
          </a:p>
        </p:txBody>
      </p:sp>
      <p:sp>
        <p:nvSpPr>
          <p:cNvPr id="191" name="Google Shape;19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f1c2ea16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  <p:sp>
        <p:nvSpPr>
          <p:cNvPr id="422" name="Google Shape;422;g35f1c2ea16e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5f1c2ea16e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0634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>
          <a:extLst>
            <a:ext uri="{FF2B5EF4-FFF2-40B4-BE49-F238E27FC236}">
              <a16:creationId xmlns:a16="http://schemas.microsoft.com/office/drawing/2014/main" id="{86AC3361-4384-5049-2D35-865648A54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5f1c2ea16e_0_18:notes">
            <a:extLst>
              <a:ext uri="{FF2B5EF4-FFF2-40B4-BE49-F238E27FC236}">
                <a16:creationId xmlns:a16="http://schemas.microsoft.com/office/drawing/2014/main" id="{C0030D6B-8FF0-7F04-D1D9-2565A96451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  <p:sp>
        <p:nvSpPr>
          <p:cNvPr id="569" name="Google Shape;569;g35f1c2ea16e_0_18:notes">
            <a:extLst>
              <a:ext uri="{FF2B5EF4-FFF2-40B4-BE49-F238E27FC236}">
                <a16:creationId xmlns:a16="http://schemas.microsoft.com/office/drawing/2014/main" id="{874CCE75-BC35-C93A-1D54-32D094A3A9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35f1c2ea16e_0_18:notes">
            <a:extLst>
              <a:ext uri="{FF2B5EF4-FFF2-40B4-BE49-F238E27FC236}">
                <a16:creationId xmlns:a16="http://schemas.microsoft.com/office/drawing/2014/main" id="{FD23F3FB-ECE6-A083-D4CB-93FDD5728A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18299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>
          <a:extLst>
            <a:ext uri="{FF2B5EF4-FFF2-40B4-BE49-F238E27FC236}">
              <a16:creationId xmlns:a16="http://schemas.microsoft.com/office/drawing/2014/main" id="{80C3B12B-46E4-8C84-4797-4C63478DD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5:notes">
            <a:extLst>
              <a:ext uri="{FF2B5EF4-FFF2-40B4-BE49-F238E27FC236}">
                <a16:creationId xmlns:a16="http://schemas.microsoft.com/office/drawing/2014/main" id="{8CD6BD1F-37DA-3A4B-8AC2-83F22603D7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65:notes">
            <a:extLst>
              <a:ext uri="{FF2B5EF4-FFF2-40B4-BE49-F238E27FC236}">
                <a16:creationId xmlns:a16="http://schemas.microsoft.com/office/drawing/2014/main" id="{5B20E750-B9E6-EF21-D041-602A0E8766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090509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1c2ea16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  <p:sp>
        <p:nvSpPr>
          <p:cNvPr id="130" name="Google Shape;130;g35f1c2ea16e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35f1c2ea16e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GitFlow works best for products with scheduled releases, not fast-moving microservices. Many teams are simplifying away from GitFlow.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24233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GitLab Flow aligns perfectly with automated deployment pipelines.</a:t>
            </a:r>
            <a:br>
              <a:rPr lang="en-US" dirty="0"/>
            </a:br>
            <a:r>
              <a:rPr lang="en-US" dirty="0"/>
              <a:t>Every merge to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</a:t>
            </a:r>
            <a:r>
              <a:rPr lang="en-US" dirty="0"/>
              <a:t> can trigger tests, container builds, and deployments.</a:t>
            </a:r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0593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GitFlow = good for teams that </a:t>
            </a:r>
            <a:r>
              <a:rPr lang="en-US" i="1" dirty="0"/>
              <a:t>must</a:t>
            </a:r>
            <a:r>
              <a:rPr lang="en-US" dirty="0"/>
              <a:t> manage complex release trains (banks, insurance).</a:t>
            </a:r>
            <a:br>
              <a:rPr lang="en-US" dirty="0"/>
            </a:br>
            <a:r>
              <a:rPr lang="en-US" dirty="0"/>
              <a:t>GitLab Flow = best for modern DevOps teams using GitLab pipelines.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64380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Developers branch off </a:t>
            </a:r>
            <a:r>
              <a:rPr lang="en-US" b="1" dirty="0"/>
              <a:t>develop</a:t>
            </a:r>
            <a:r>
              <a:rPr lang="en-US" dirty="0"/>
              <a:t> to create </a:t>
            </a:r>
            <a:r>
              <a:rPr lang="en-US" b="1" dirty="0"/>
              <a:t>feature branches</a:t>
            </a:r>
            <a:r>
              <a:rPr lang="en-US" dirty="0"/>
              <a:t>.</a:t>
            </a:r>
          </a:p>
          <a:p>
            <a:r>
              <a:rPr lang="en-US" dirty="0"/>
              <a:t>Completed features merge back into </a:t>
            </a:r>
            <a:r>
              <a:rPr lang="en-US" b="1" dirty="0"/>
              <a:t>develop</a:t>
            </a:r>
            <a:r>
              <a:rPr lang="en-US" dirty="0"/>
              <a:t> (NOT main).</a:t>
            </a:r>
          </a:p>
          <a:p>
            <a:r>
              <a:rPr lang="en-US" dirty="0"/>
              <a:t>When preparing a release, a </a:t>
            </a:r>
            <a:r>
              <a:rPr lang="en-US" b="1" dirty="0"/>
              <a:t>release branch</a:t>
            </a:r>
            <a:r>
              <a:rPr lang="en-US" dirty="0"/>
              <a:t> is created from develop.</a:t>
            </a:r>
          </a:p>
          <a:p>
            <a:r>
              <a:rPr lang="en-US" dirty="0"/>
              <a:t>Release is tested, refined, then merged into:</a:t>
            </a:r>
          </a:p>
          <a:p>
            <a:r>
              <a:rPr lang="en-US" b="1" dirty="0"/>
              <a:t>main</a:t>
            </a:r>
            <a:r>
              <a:rPr lang="en-US" dirty="0"/>
              <a:t> (production)</a:t>
            </a:r>
          </a:p>
          <a:p>
            <a:r>
              <a:rPr lang="en-US" b="1" dirty="0"/>
              <a:t>develop</a:t>
            </a:r>
            <a:r>
              <a:rPr lang="en-US" dirty="0"/>
              <a:t> (to sync fixes)</a:t>
            </a:r>
          </a:p>
          <a:p>
            <a:r>
              <a:rPr lang="en-US" dirty="0"/>
              <a:t>If a production bug exists, a </a:t>
            </a:r>
            <a:r>
              <a:rPr lang="en-US" b="1" dirty="0"/>
              <a:t>hotfix branch</a:t>
            </a:r>
            <a:r>
              <a:rPr lang="en-US" dirty="0"/>
              <a:t> is created from main, then merged to both main &amp; develop.</a:t>
            </a:r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55620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757A2-88CD-CCE0-E916-34DBFE5F5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A5F72A-C98E-1D4F-3F23-B7A6B7571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3D1591-52FA-6211-5125-27460ECDC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the flow works</a:t>
            </a:r>
          </a:p>
          <a:p>
            <a:r>
              <a:rPr lang="en-US" dirty="0"/>
              <a:t>Developers create </a:t>
            </a:r>
            <a:r>
              <a:rPr lang="en-US" b="1" dirty="0"/>
              <a:t>feature branches</a:t>
            </a:r>
            <a:r>
              <a:rPr lang="en-US" dirty="0"/>
              <a:t> directly from </a:t>
            </a:r>
            <a:r>
              <a:rPr lang="en-US" b="1" dirty="0"/>
              <a:t>main</a:t>
            </a:r>
            <a:r>
              <a:rPr lang="en-US" dirty="0"/>
              <a:t>.</a:t>
            </a:r>
          </a:p>
          <a:p>
            <a:r>
              <a:rPr lang="en-US" dirty="0"/>
              <a:t>Feature → Merge Request (MR) → reviewed &amp; merged into </a:t>
            </a:r>
            <a:r>
              <a:rPr lang="en-US" b="1" dirty="0"/>
              <a:t>main</a:t>
            </a:r>
            <a:r>
              <a:rPr lang="en-US" dirty="0"/>
              <a:t>.</a:t>
            </a:r>
          </a:p>
          <a:p>
            <a:r>
              <a:rPr lang="en-US" dirty="0"/>
              <a:t>GitLab CI/CD runs automatically on main.</a:t>
            </a:r>
          </a:p>
          <a:p>
            <a:r>
              <a:rPr lang="en-US" dirty="0"/>
              <a:t>Deployments are managed through environment branches:</a:t>
            </a:r>
          </a:p>
          <a:p>
            <a:pPr lvl="1"/>
            <a:r>
              <a:rPr lang="en-US" b="1" dirty="0"/>
              <a:t>main</a:t>
            </a:r>
            <a:r>
              <a:rPr lang="en-US" dirty="0"/>
              <a:t> → </a:t>
            </a:r>
            <a:r>
              <a:rPr lang="en-US" b="1" dirty="0"/>
              <a:t>staging</a:t>
            </a:r>
            <a:r>
              <a:rPr lang="en-US" dirty="0"/>
              <a:t> → </a:t>
            </a:r>
            <a:r>
              <a:rPr lang="en-US" b="1" dirty="0"/>
              <a:t>production</a:t>
            </a:r>
            <a:endParaRPr lang="en-US" dirty="0"/>
          </a:p>
          <a:p>
            <a:r>
              <a:rPr lang="en-US" dirty="0"/>
              <a:t>Deployments are automated or triggered through MR approvals.</a:t>
            </a:r>
          </a:p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BD162-761D-EF7C-08B3-6DB8C28478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511432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TFS enforced rules </a:t>
            </a:r>
            <a:r>
              <a:rPr lang="en-US" b="1" dirty="0"/>
              <a:t>before</a:t>
            </a:r>
            <a:r>
              <a:rPr lang="en-US" dirty="0"/>
              <a:t> check-in; GitLab enforces rules </a:t>
            </a:r>
            <a:r>
              <a:rPr lang="en-US" b="1" dirty="0"/>
              <a:t>during merge request</a:t>
            </a:r>
            <a:r>
              <a:rPr lang="en-US" dirty="0"/>
              <a:t>.</a:t>
            </a:r>
          </a:p>
          <a:p>
            <a:r>
              <a:rPr lang="en-US" dirty="0"/>
              <a:t>In GitLab, governance happens server-side — more consistent and secure.</a:t>
            </a:r>
          </a:p>
          <a:p>
            <a:r>
              <a:rPr lang="en-US" dirty="0"/>
              <a:t>MR Templates ensure that every merge includes traceability and quality gates.</a:t>
            </a:r>
          </a:p>
          <a:p>
            <a:r>
              <a:rPr lang="en-US" dirty="0"/>
              <a:t>CI replaces static check-in rules with </a:t>
            </a:r>
            <a:r>
              <a:rPr lang="en-US" b="1" dirty="0"/>
              <a:t>automated validation</a:t>
            </a:r>
            <a:r>
              <a:rPr lang="en-US" dirty="0"/>
              <a:t>: tests, code scanning, linting.</a:t>
            </a:r>
          </a:p>
          <a:p>
            <a:r>
              <a:rPr lang="en-US" dirty="0"/>
              <a:t>Developers no longer bypass policies accidentally because everything is centralized in GitLab.</a:t>
            </a:r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0916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MY"/>
          </a:p>
        </p:txBody>
      </p:sp>
      <p:sp>
        <p:nvSpPr>
          <p:cNvPr id="70" name="Google Shape;70;p5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-slide">
  <p:cSld name="cover-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5"/>
          <p:cNvSpPr>
            <a:spLocks noGrp="1"/>
          </p:cNvSpPr>
          <p:nvPr>
            <p:ph type="pic" idx="2"/>
          </p:nvPr>
        </p:nvSpPr>
        <p:spPr>
          <a:xfrm>
            <a:off x="6694368" y="1495328"/>
            <a:ext cx="4179037" cy="4179037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4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5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lab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lab.com/runner/install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lab.com/runner/register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638882" y="3831128"/>
            <a:ext cx="10909640" cy="1000376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lvl="0">
              <a:buSzPct val="111111"/>
            </a:pPr>
            <a:r>
              <a:rPr lang="en-US" sz="5400" dirty="0"/>
              <a:t>Transitioning from TFS to GitLab</a:t>
            </a:r>
            <a:endParaRPr lang="en-US" sz="5600" dirty="0"/>
          </a:p>
        </p:txBody>
      </p:sp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638881" y="5660607"/>
            <a:ext cx="10909643" cy="816393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 fontScale="62500" lnSpcReduction="2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</a:pPr>
            <a:r>
              <a:rPr lang="en-US" sz="2300" dirty="0"/>
              <a:t>4 Days workshop</a:t>
            </a:r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2300" b="0" i="0" u="none" strike="noStrike" cap="none" dirty="0">
                <a:latin typeface="Arial"/>
                <a:ea typeface="Arial"/>
                <a:cs typeface="Arial"/>
                <a:sym typeface="Arial"/>
              </a:rPr>
              <a:t>By: Kusai Esseid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endParaRPr lang="en-US" sz="600" dirty="0"/>
          </a:p>
        </p:txBody>
      </p:sp>
      <p:sp>
        <p:nvSpPr>
          <p:cNvPr id="1035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igrate an existing project from TFS to Git with changeset history intact">
            <a:extLst>
              <a:ext uri="{FF2B5EF4-FFF2-40B4-BE49-F238E27FC236}">
                <a16:creationId xmlns:a16="http://schemas.microsoft.com/office/drawing/2014/main" id="{B863239F-7F56-B888-281E-204670CA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577" y="2840"/>
            <a:ext cx="6572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3E5F9-AA1D-FB6B-234C-A07CD0BD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F203-715A-B7DA-44FE-EFDC85B7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C8D28"/>
                </a:solidFill>
              </a:rPr>
              <a:t>How TFS (TFVC) Differs From Git</a:t>
            </a:r>
            <a:endParaRPr lang="en-MY" b="1" dirty="0">
              <a:solidFill>
                <a:srgbClr val="FC8D2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2D030-66A4-5BC7-70A7-BDF370C98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222339"/>
            <a:ext cx="10515600" cy="3954624"/>
          </a:xfrm>
        </p:spPr>
        <p:txBody>
          <a:bodyPr/>
          <a:lstStyle/>
          <a:p>
            <a:r>
              <a:rPr lang="en-US" b="1" dirty="0"/>
              <a:t>Distributed Version Control (Git)</a:t>
            </a:r>
            <a:endParaRPr lang="en-US" dirty="0"/>
          </a:p>
          <a:p>
            <a:pPr lvl="1"/>
            <a:r>
              <a:rPr lang="en-US" dirty="0"/>
              <a:t>Every developer has a full local repository</a:t>
            </a:r>
          </a:p>
          <a:p>
            <a:pPr lvl="1"/>
            <a:r>
              <a:rPr lang="en-US" dirty="0"/>
              <a:t>Commits &amp; operations are local (faster)</a:t>
            </a:r>
          </a:p>
          <a:p>
            <a:pPr lvl="1"/>
            <a:r>
              <a:rPr lang="en-US" dirty="0"/>
              <a:t>Offline work is fully supported</a:t>
            </a:r>
          </a:p>
          <a:p>
            <a:pPr lvl="1"/>
            <a:r>
              <a:rPr lang="en-US" dirty="0"/>
              <a:t>Branching is lightweight and encouraged</a:t>
            </a:r>
          </a:p>
          <a:p>
            <a:pPr lvl="1"/>
            <a:r>
              <a:rPr lang="en-US" dirty="0"/>
              <a:t>Push/pull for collaboration instead of check-in</a:t>
            </a:r>
          </a:p>
        </p:txBody>
      </p:sp>
    </p:spTree>
    <p:extLst>
      <p:ext uri="{BB962C8B-B14F-4D97-AF65-F5344CB8AC3E}">
        <p14:creationId xmlns:p14="http://schemas.microsoft.com/office/powerpoint/2010/main" val="15843615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E0C04-4162-8B09-C164-E3A7CB6D9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C2CE-43E8-656D-185F-80D656B3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4091"/>
            <a:ext cx="5334000" cy="1169043"/>
          </a:xfrm>
        </p:spPr>
        <p:txBody>
          <a:bodyPr anchor="ctr">
            <a:normAutofit/>
          </a:bodyPr>
          <a:lstStyle/>
          <a:p>
            <a:r>
              <a:rPr lang="en-MY" sz="4000" b="1" dirty="0">
                <a:solidFill>
                  <a:srgbClr val="FC8D28"/>
                </a:solidFill>
              </a:rPr>
              <a:t>GitLab 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1A6CA-9325-645F-3223-1D83AE17FA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1994" y="1585732"/>
            <a:ext cx="5334006" cy="46543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114300" indent="0">
              <a:buNone/>
            </a:pPr>
            <a:r>
              <a:rPr lang="en-US" sz="2000" dirty="0"/>
              <a:t>GitLab Flow streamlines the branching model to reflect modern DevOps practices:</a:t>
            </a:r>
          </a:p>
          <a:p>
            <a:pPr marL="114300" indent="0">
              <a:buNone/>
            </a:pPr>
            <a:endParaRPr lang="en-US" sz="2000" dirty="0"/>
          </a:p>
          <a:p>
            <a:r>
              <a:rPr lang="en-US" sz="2000" b="1" dirty="0"/>
              <a:t>main</a:t>
            </a:r>
            <a:r>
              <a:rPr lang="en-US" sz="2000" dirty="0"/>
              <a:t> → single source of truth</a:t>
            </a:r>
          </a:p>
          <a:p>
            <a:r>
              <a:rPr lang="en-US" sz="2000" b="1" dirty="0"/>
              <a:t>feature/</a:t>
            </a:r>
            <a:r>
              <a:rPr lang="en-US" sz="2000" dirty="0"/>
              <a:t>* → short-lived work branches</a:t>
            </a:r>
          </a:p>
          <a:p>
            <a:r>
              <a:rPr lang="en-US" sz="2000" dirty="0"/>
              <a:t>Optional environment branches (e.g., </a:t>
            </a:r>
            <a:r>
              <a:rPr lang="en-US" sz="2000" b="1" dirty="0"/>
              <a:t>staging</a:t>
            </a:r>
            <a:r>
              <a:rPr lang="en-US" sz="2000" dirty="0"/>
              <a:t>, </a:t>
            </a:r>
            <a:r>
              <a:rPr lang="en-US" sz="2000" b="1" dirty="0"/>
              <a:t>production</a:t>
            </a:r>
            <a:r>
              <a:rPr lang="en-US" sz="2000" dirty="0"/>
              <a:t>)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BDB25DB-5C79-1EC0-F1CC-FF73E85C9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150531"/>
            <a:ext cx="3586162" cy="632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8998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078C-3C10-EE3E-5A2C-A896E4D6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FC8D28"/>
                </a:solidFill>
              </a:rPr>
              <a:t>What TFS Check-In Policies Used to Do</a:t>
            </a:r>
            <a:endParaRPr lang="en-MY" sz="4000" dirty="0">
              <a:solidFill>
                <a:srgbClr val="FC8D2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BD89F-A504-57D7-82F8-E1909CBBB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Enforced rules before allowing check-in:</a:t>
            </a:r>
          </a:p>
          <a:p>
            <a:pPr lvl="1"/>
            <a:r>
              <a:rPr lang="en-US" dirty="0"/>
              <a:t>Work item required</a:t>
            </a:r>
          </a:p>
          <a:p>
            <a:pPr lvl="1"/>
            <a:r>
              <a:rPr lang="en-US" dirty="0"/>
              <a:t>Code comment required</a:t>
            </a:r>
          </a:p>
          <a:p>
            <a:pPr lvl="1"/>
            <a:r>
              <a:rPr lang="en-US" dirty="0"/>
              <a:t>Tests must pass</a:t>
            </a:r>
          </a:p>
          <a:p>
            <a:pPr lvl="1"/>
            <a:r>
              <a:rPr lang="en-US" dirty="0"/>
              <a:t>Code analysis must run</a:t>
            </a:r>
          </a:p>
          <a:p>
            <a:pPr lvl="1"/>
            <a:r>
              <a:rPr lang="en-US" dirty="0"/>
              <a:t>Review required (optional)</a:t>
            </a:r>
          </a:p>
          <a:p>
            <a:pPr lvl="1"/>
            <a:endParaRPr lang="en-US" dirty="0"/>
          </a:p>
          <a:p>
            <a:r>
              <a:rPr lang="en-US" dirty="0"/>
              <a:t>Policies were client-side rules inside Visual Studio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9373345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6F848-2D34-F256-B356-C85596DE1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4000" b="1" dirty="0">
                <a:solidFill>
                  <a:srgbClr val="FC8D28"/>
                </a:solidFill>
              </a:rPr>
              <a:t>What GitLab Does Instead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94FD4-3C35-38EB-F78A-9C425F7D3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GitLab replaces </a:t>
            </a:r>
            <a:r>
              <a:rPr lang="en-US" sz="2400" b="1" dirty="0"/>
              <a:t>check-in policies</a:t>
            </a:r>
            <a:r>
              <a:rPr lang="en-US" sz="2400" dirty="0"/>
              <a:t> with </a:t>
            </a:r>
            <a:r>
              <a:rPr lang="en-US" sz="2400" b="1" dirty="0"/>
              <a:t>Merge Request (MR) Templates + CI + Branch Protections</a:t>
            </a:r>
          </a:p>
          <a:p>
            <a:endParaRPr lang="en-US" sz="2400" dirty="0"/>
          </a:p>
          <a:p>
            <a:r>
              <a:rPr lang="en-US" sz="2400" dirty="0"/>
              <a:t>MR Templates define </a:t>
            </a:r>
            <a:r>
              <a:rPr lang="en-US" sz="2400" b="1" dirty="0"/>
              <a:t>what every developer must include</a:t>
            </a:r>
            <a:r>
              <a:rPr lang="en-US" sz="2400" dirty="0"/>
              <a:t> before merging:</a:t>
            </a:r>
          </a:p>
          <a:p>
            <a:pPr lvl="1"/>
            <a:r>
              <a:rPr lang="en-US" sz="2000" dirty="0"/>
              <a:t>Linked issue</a:t>
            </a:r>
          </a:p>
          <a:p>
            <a:pPr lvl="1"/>
            <a:r>
              <a:rPr lang="en-US" sz="2000" dirty="0"/>
              <a:t>Description of change</a:t>
            </a:r>
          </a:p>
          <a:p>
            <a:pPr lvl="1"/>
            <a:r>
              <a:rPr lang="en-US" sz="2000" dirty="0"/>
              <a:t>Test evidence</a:t>
            </a:r>
          </a:p>
          <a:p>
            <a:pPr lvl="1"/>
            <a:r>
              <a:rPr lang="en-US" sz="2000" dirty="0"/>
              <a:t>Architecture/security notes</a:t>
            </a:r>
          </a:p>
          <a:p>
            <a:pPr lvl="1"/>
            <a:r>
              <a:rPr lang="en-US" sz="2000" dirty="0"/>
              <a:t>Impact analysis</a:t>
            </a:r>
          </a:p>
          <a:p>
            <a:pPr lvl="1"/>
            <a:r>
              <a:rPr lang="en-US" sz="2000" dirty="0"/>
              <a:t>Checklist for reviewers</a:t>
            </a:r>
          </a:p>
          <a:p>
            <a:endParaRPr lang="en-US" sz="2400" dirty="0"/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9211407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28F5-EB0F-B81A-B5EF-F850F4F6A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4DC38-48C9-4850-99A8-72B50C398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4000" b="1" dirty="0">
                <a:solidFill>
                  <a:srgbClr val="FC8D28"/>
                </a:solidFill>
              </a:rPr>
              <a:t>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3D429-F9A3-7329-60FE-B8A77A2ED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Branch protection rules enforce:</a:t>
            </a:r>
          </a:p>
          <a:p>
            <a:pPr lvl="1"/>
            <a:r>
              <a:rPr lang="en-US" sz="2000" dirty="0"/>
              <a:t>Who can merge</a:t>
            </a:r>
          </a:p>
          <a:p>
            <a:pPr lvl="1"/>
            <a:r>
              <a:rPr lang="en-US" sz="2000" dirty="0"/>
              <a:t>Required approvals</a:t>
            </a:r>
          </a:p>
          <a:p>
            <a:pPr lvl="1"/>
            <a:r>
              <a:rPr lang="en-US" sz="2000" dirty="0"/>
              <a:t>CI pipeline must pass</a:t>
            </a:r>
          </a:p>
          <a:p>
            <a:pPr lvl="1"/>
            <a:r>
              <a:rPr lang="en-US" sz="2000" dirty="0"/>
              <a:t>No direct pushes to protected branches (like </a:t>
            </a:r>
            <a:r>
              <a:rPr lang="en-US" dirty="0"/>
              <a:t>main</a:t>
            </a:r>
            <a:r>
              <a:rPr lang="en-US" sz="2000" dirty="0"/>
              <a:t>)</a:t>
            </a:r>
          </a:p>
          <a:p>
            <a:r>
              <a:rPr lang="en-US" sz="2400" b="1" dirty="0"/>
              <a:t>Result: Same governance as TFS, but more flexible and automated.</a:t>
            </a:r>
            <a:endParaRPr lang="en-US" sz="2400" dirty="0"/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090348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AB17BF4-0160-975C-B161-F0C294EBAE7F}"/>
              </a:ext>
            </a:extLst>
          </p:cNvPr>
          <p:cNvSpPr txBox="1"/>
          <p:nvPr/>
        </p:nvSpPr>
        <p:spPr>
          <a:xfrm>
            <a:off x="3048930" y="1105288"/>
            <a:ext cx="6094140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## Summary</a:t>
            </a:r>
          </a:p>
          <a:p>
            <a:pPr rtl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Describe the purpose of this change</a:t>
            </a:r>
          </a:p>
          <a:p>
            <a:pPr rtl="0">
              <a:buNone/>
            </a:pPr>
            <a:endParaRPr lang="en-US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rtl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## Linked Issue</a:t>
            </a:r>
          </a:p>
          <a:p>
            <a:pPr rtl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Closes #ISSUE_ID</a:t>
            </a:r>
          </a:p>
          <a:p>
            <a:pPr rtl="0">
              <a:buNone/>
            </a:pPr>
            <a:endParaRPr lang="en-US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rtl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## Changes</a:t>
            </a:r>
          </a:p>
          <a:p>
            <a:pPr rtl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- What was changed?</a:t>
            </a:r>
          </a:p>
          <a:p>
            <a:pPr rtl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- Why was it needed?</a:t>
            </a:r>
          </a:p>
          <a:p>
            <a:pPr rtl="0">
              <a:buNone/>
            </a:pPr>
            <a:endParaRPr lang="en-US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rtl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## Testing</a:t>
            </a:r>
          </a:p>
          <a:p>
            <a:pPr rtl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- [ ] Unit tests added/updated</a:t>
            </a:r>
          </a:p>
          <a:p>
            <a:pPr rtl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- [ ] Manual testing done</a:t>
            </a:r>
          </a:p>
          <a:p>
            <a:pPr rtl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- [ ] CI pipeline passed</a:t>
            </a:r>
          </a:p>
          <a:p>
            <a:pPr rtl="0">
              <a:buNone/>
            </a:pPr>
            <a:endParaRPr lang="en-US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rtl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## Impact</a:t>
            </a:r>
          </a:p>
          <a:p>
            <a:pPr rtl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- Does this change affect other services?</a:t>
            </a:r>
          </a:p>
          <a:p>
            <a:pPr rtl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- Breaking changes?</a:t>
            </a:r>
          </a:p>
          <a:p>
            <a:pPr rtl="0">
              <a:buNone/>
            </a:pPr>
            <a:endParaRPr lang="en-US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rtl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## Checklist</a:t>
            </a:r>
          </a:p>
          <a:p>
            <a:pPr rtl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- [ ] Code reviewed</a:t>
            </a:r>
          </a:p>
          <a:p>
            <a:pPr rtl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- [ ] Code follows conventions</a:t>
            </a:r>
          </a:p>
          <a:p>
            <a:pPr rtl="0"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- [ ] Security considerations addressed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79166-DABC-3FF6-5CAC-ED40C381E079}"/>
              </a:ext>
            </a:extLst>
          </p:cNvPr>
          <p:cNvSpPr txBox="1"/>
          <p:nvPr/>
        </p:nvSpPr>
        <p:spPr>
          <a:xfrm>
            <a:off x="3047071" y="308887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rgbClr val="FC8D28"/>
                </a:solidFill>
              </a:rPr>
              <a:t>Example MR Template (GitLab)</a:t>
            </a:r>
          </a:p>
        </p:txBody>
      </p:sp>
    </p:spTree>
    <p:extLst>
      <p:ext uri="{BB962C8B-B14F-4D97-AF65-F5344CB8AC3E}">
        <p14:creationId xmlns:p14="http://schemas.microsoft.com/office/powerpoint/2010/main" val="1089679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26C0-FDDF-BB66-80BE-B0ED40AB5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>
                <a:solidFill>
                  <a:srgbClr val="FC8D28"/>
                </a:solidFill>
              </a:rPr>
              <a:t>SonarQube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59656-94D5-7C88-B613-09E83BF2E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sz="2400" b="1" dirty="0"/>
              <a:t>SonarQube is an automated code quality and security platform</a:t>
            </a:r>
            <a:r>
              <a:rPr lang="en-US" sz="2400" dirty="0"/>
              <a:t> that analyzes source code to find:</a:t>
            </a:r>
          </a:p>
          <a:p>
            <a:pPr marL="114300" indent="0">
              <a:buNone/>
            </a:pPr>
            <a:endParaRPr lang="en-US" sz="2400" dirty="0"/>
          </a:p>
          <a:p>
            <a:pPr lvl="1"/>
            <a:r>
              <a:rPr lang="en-US" sz="2000" dirty="0"/>
              <a:t>Bugs</a:t>
            </a:r>
          </a:p>
          <a:p>
            <a:pPr lvl="1"/>
            <a:r>
              <a:rPr lang="en-US" sz="2000" dirty="0"/>
              <a:t>Security vulnerabilities (SAST)</a:t>
            </a:r>
          </a:p>
          <a:p>
            <a:pPr lvl="1"/>
            <a:r>
              <a:rPr lang="en-US" sz="2000" dirty="0"/>
              <a:t>Code smells (bad practices)</a:t>
            </a:r>
          </a:p>
          <a:p>
            <a:pPr lvl="1"/>
            <a:r>
              <a:rPr lang="en-US" sz="2000" dirty="0"/>
              <a:t>Duplicate code</a:t>
            </a:r>
          </a:p>
          <a:p>
            <a:pPr lvl="1"/>
            <a:r>
              <a:rPr lang="en-US" sz="2000" dirty="0"/>
              <a:t>Maintainability issues</a:t>
            </a:r>
          </a:p>
          <a:p>
            <a:pPr lvl="1"/>
            <a:r>
              <a:rPr lang="en-US" sz="2000" dirty="0"/>
              <a:t>Test coverage gaps</a:t>
            </a:r>
          </a:p>
          <a:p>
            <a:pPr lvl="1"/>
            <a:endParaRPr lang="en-US" sz="2000" dirty="0"/>
          </a:p>
          <a:p>
            <a:r>
              <a:rPr lang="en-US" sz="2000" dirty="0"/>
              <a:t>It acts as a </a:t>
            </a:r>
            <a:r>
              <a:rPr lang="en-US" sz="2000" b="1" dirty="0"/>
              <a:t>“quality gate”</a:t>
            </a:r>
            <a:r>
              <a:rPr lang="en-US" sz="2000" dirty="0"/>
              <a:t> in your CI/CD pipeline meaning code cannot be merged unless it meets required standards.</a:t>
            </a:r>
          </a:p>
          <a:p>
            <a:r>
              <a:rPr lang="en-US" sz="2000" b="1" dirty="0"/>
              <a:t>SonarQube = Automated code reviewer + security scanner + quality gate.</a:t>
            </a:r>
            <a:endParaRPr lang="en-US" sz="2000" dirty="0"/>
          </a:p>
          <a:p>
            <a:endParaRPr lang="en-US" sz="2000" dirty="0"/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784095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40723-A2E4-8F82-87FC-7EDB1A495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37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SonarQube Checks in a .NET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E5E37-2D2F-D6B7-7784-D293AB93F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7456"/>
            <a:ext cx="5097780" cy="3795748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-228600">
              <a:buFont typeface="Arial" panose="020B0604020202020204" pitchFamily="34" charset="0"/>
              <a:buChar char="•"/>
            </a:pPr>
            <a:r>
              <a:rPr lang="en-US"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SonarQube automatically scans: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C# code quality &amp; styling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 vulnerabilities (SAST)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smells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Duplications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 test coverage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Roslyn analyzer results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Cyclomatic complexity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Deprecated API usage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CB187AA-AC0F-E4CF-9D3E-2B48E012FBEE}"/>
              </a:ext>
            </a:extLst>
          </p:cNvPr>
          <p:cNvSpPr txBox="1">
            <a:spLocks/>
          </p:cNvSpPr>
          <p:nvPr/>
        </p:nvSpPr>
        <p:spPr>
          <a:xfrm>
            <a:off x="6256020" y="2177456"/>
            <a:ext cx="5097780" cy="379574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-228600">
              <a:buFont typeface="Arial" panose="020B0604020202020204" pitchFamily="34" charset="0"/>
              <a:buChar char="•"/>
            </a:pP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.NET Teams: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SonarQube integrates fully with: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dotnet build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dotnet test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.csproj file metadata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GitLab Merge Requests</a:t>
            </a:r>
          </a:p>
        </p:txBody>
      </p:sp>
    </p:spTree>
    <p:extLst>
      <p:ext uri="{BB962C8B-B14F-4D97-AF65-F5344CB8AC3E}">
        <p14:creationId xmlns:p14="http://schemas.microsoft.com/office/powerpoint/2010/main" val="29999114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3B5E76-42BF-C043-CD41-270FD44F0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835" y="643466"/>
            <a:ext cx="1066232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4429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158E-5E9F-13A4-45FB-48CBC696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FC8D28"/>
                </a:solidFill>
              </a:rPr>
              <a:t>GitLab UI: What Developers See in Merge Requests</a:t>
            </a:r>
            <a:endParaRPr lang="en-MY" sz="4000" b="1" dirty="0">
              <a:solidFill>
                <a:srgbClr val="FC8D2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23F74-30B2-E204-0EA8-864D00083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/>
              <a:t>Developers see:</a:t>
            </a:r>
          </a:p>
          <a:p>
            <a:pPr lvl="1"/>
            <a:r>
              <a:rPr lang="en-US" sz="2000" dirty="0"/>
              <a:t>SonarQube summary directly in MR</a:t>
            </a:r>
          </a:p>
          <a:p>
            <a:pPr lvl="1"/>
            <a:r>
              <a:rPr lang="en-US" sz="2000" dirty="0"/>
              <a:t>Coverage % for changed files</a:t>
            </a:r>
          </a:p>
          <a:p>
            <a:pPr lvl="1"/>
            <a:r>
              <a:rPr lang="en-US" sz="2000" dirty="0"/>
              <a:t>New bugs, vulnerabilities, or code smells</a:t>
            </a:r>
          </a:p>
          <a:p>
            <a:pPr lvl="1"/>
            <a:r>
              <a:rPr lang="en-US" sz="2000" dirty="0"/>
              <a:t>Line-by-line annotations in MR diffs</a:t>
            </a:r>
          </a:p>
          <a:p>
            <a:pPr lvl="1"/>
            <a:r>
              <a:rPr lang="en-US" sz="2000" dirty="0"/>
              <a:t>“Quality Gate Passed” or “Failed” badge</a:t>
            </a:r>
          </a:p>
          <a:p>
            <a:pPr lvl="1"/>
            <a:endParaRPr lang="en-US" sz="2000" dirty="0"/>
          </a:p>
          <a:p>
            <a:pPr marL="114300" indent="0">
              <a:buNone/>
            </a:pPr>
            <a:r>
              <a:rPr lang="en-US" sz="2400" b="1" dirty="0"/>
              <a:t>Outcome</a:t>
            </a:r>
          </a:p>
          <a:p>
            <a:pPr lvl="1"/>
            <a:r>
              <a:rPr lang="en-US" sz="2000" dirty="0"/>
              <a:t>Issues are caught early</a:t>
            </a:r>
          </a:p>
          <a:p>
            <a:pPr lvl="1"/>
            <a:r>
              <a:rPr lang="en-US" sz="2000" dirty="0"/>
              <a:t>Code reviewers get better context</a:t>
            </a:r>
          </a:p>
          <a:p>
            <a:pPr lvl="1"/>
            <a:r>
              <a:rPr lang="en-US" sz="2000" dirty="0"/>
              <a:t>Safer and more stable deployments</a:t>
            </a:r>
          </a:p>
        </p:txBody>
      </p:sp>
    </p:spTree>
    <p:extLst>
      <p:ext uri="{BB962C8B-B14F-4D97-AF65-F5344CB8AC3E}">
        <p14:creationId xmlns:p14="http://schemas.microsoft.com/office/powerpoint/2010/main" val="33985688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Free Vector thank you lettering with curls">
            <a:extLst>
              <a:ext uri="{FF2B5EF4-FFF2-40B4-BE49-F238E27FC236}">
                <a16:creationId xmlns:a16="http://schemas.microsoft.com/office/drawing/2014/main" id="{F4998C4B-BF4E-601F-1D9A-6FB301E46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933450"/>
            <a:ext cx="70485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181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40832-9AD8-A6A7-725B-F1AC9F66C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>
                <a:solidFill>
                  <a:srgbClr val="FC8D28"/>
                </a:solidFill>
              </a:rPr>
              <a:t>TFS vs Git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7A1BE5-6BFF-6938-AA06-5492F9B40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414073"/>
              </p:ext>
            </p:extLst>
          </p:nvPr>
        </p:nvGraphicFramePr>
        <p:xfrm>
          <a:off x="838200" y="1851949"/>
          <a:ext cx="10515600" cy="3520944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53018557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484890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57728611"/>
                    </a:ext>
                  </a:extLst>
                </a:gridCol>
              </a:tblGrid>
              <a:tr h="3912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 b="1"/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 b="1"/>
                        <a:t>TFS (Centralized)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 b="1" dirty="0"/>
                        <a:t>Git (Distributed)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374391"/>
                  </a:ext>
                </a:extLst>
              </a:tr>
              <a:tr h="3912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 b="1"/>
                        <a:t>Architecture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/>
                        <a:t>Single central repo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/>
                        <a:t>Local repo per developer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9655420"/>
                  </a:ext>
                </a:extLst>
              </a:tr>
              <a:tr h="3912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 b="1"/>
                        <a:t>Offline 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/>
                        <a:t>Very 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/>
                        <a:t>Full offline workflow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4486645"/>
                  </a:ext>
                </a:extLst>
              </a:tr>
              <a:tr h="3912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 b="1"/>
                        <a:t>Branching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/>
                        <a:t>Expensive, avoided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/>
                        <a:t>Cheap, used frequently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325164"/>
                  </a:ext>
                </a:extLst>
              </a:tr>
              <a:tr h="3912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 b="1"/>
                        <a:t>Merging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/>
                        <a:t>Hard, error-prone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/>
                        <a:t>Optimized for merging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786830"/>
                  </a:ext>
                </a:extLst>
              </a:tr>
              <a:tr h="3912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 b="1"/>
                        <a:t>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/>
                        <a:t>Dependent on server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/>
                        <a:t>Local operations = very fast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3092"/>
                  </a:ext>
                </a:extLst>
              </a:tr>
              <a:tr h="3912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 b="1"/>
                        <a:t>Collaboration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/>
                        <a:t>Check-in policies, locking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/>
                        <a:t>Merge Requests, branching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1406172"/>
                  </a:ext>
                </a:extLst>
              </a:tr>
              <a:tr h="3912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 b="1"/>
                        <a:t>History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/>
                        <a:t>Stored only on server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Each user has full history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727039"/>
                  </a:ext>
                </a:extLst>
              </a:tr>
              <a:tr h="3912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 b="1" dirty="0"/>
                        <a:t>Suitable 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/>
                        <a:t>Monolithic legacy apps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 dirty="0"/>
                        <a:t>Modern DevOps, microservices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953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73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Rectangle 7176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A diagram of a server&#10;&#10;AI-generated content may be incorrect.">
            <a:extLst>
              <a:ext uri="{FF2B5EF4-FFF2-40B4-BE49-F238E27FC236}">
                <a16:creationId xmlns:a16="http://schemas.microsoft.com/office/drawing/2014/main" id="{3B4EC7CF-D18B-3E56-2C01-6C691DD8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1035" y="1825943"/>
            <a:ext cx="5129784" cy="320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1" name="Rectangle 7180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DB6C144E-FF1C-800A-E462-B00C26040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180" y="2261974"/>
            <a:ext cx="5129784" cy="23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647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5BB3-5129-8365-3F27-76DD631D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C8D28"/>
                </a:solidFill>
              </a:rPr>
              <a:t>Why the Architecture Matters</a:t>
            </a:r>
            <a:endParaRPr lang="en-MY" b="1" dirty="0">
              <a:solidFill>
                <a:srgbClr val="FC8D2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0891A-E7DB-07B7-3B68-E1B7843D0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64465"/>
            <a:ext cx="10515600" cy="4012497"/>
          </a:xfrm>
        </p:spPr>
        <p:txBody>
          <a:bodyPr>
            <a:normAutofit fontScale="55000" lnSpcReduction="20000"/>
          </a:bodyPr>
          <a:lstStyle/>
          <a:p>
            <a:pPr marL="114300" indent="0">
              <a:buNone/>
            </a:pPr>
            <a:r>
              <a:rPr lang="en-MY" b="1" dirty="0"/>
              <a:t>Impact of Centralized (TFS)</a:t>
            </a:r>
          </a:p>
          <a:p>
            <a:r>
              <a:rPr lang="en-MY" dirty="0"/>
              <a:t>Slow operations (server round-trips)</a:t>
            </a:r>
          </a:p>
          <a:p>
            <a:r>
              <a:rPr lang="en-MY" dirty="0"/>
              <a:t>Merging becomes bottleneck</a:t>
            </a:r>
          </a:p>
          <a:p>
            <a:r>
              <a:rPr lang="en-MY" dirty="0"/>
              <a:t>Branches avoided → larger changes → more conflicts</a:t>
            </a:r>
          </a:p>
          <a:p>
            <a:r>
              <a:rPr lang="en-MY" dirty="0"/>
              <a:t>No autonomy when offline</a:t>
            </a:r>
          </a:p>
          <a:p>
            <a:r>
              <a:rPr lang="en-MY" dirty="0"/>
              <a:t>Hard to scale for modern DevOps</a:t>
            </a:r>
          </a:p>
          <a:p>
            <a:endParaRPr lang="en-MY" dirty="0"/>
          </a:p>
          <a:p>
            <a:pPr marL="114300" indent="0">
              <a:buNone/>
            </a:pPr>
            <a:r>
              <a:rPr lang="en-MY" b="1" dirty="0"/>
              <a:t>Impact of Distributed (Git)</a:t>
            </a:r>
          </a:p>
          <a:p>
            <a:r>
              <a:rPr lang="en-MY" dirty="0"/>
              <a:t>Developers make progress anytime (offline supported)</a:t>
            </a:r>
          </a:p>
          <a:p>
            <a:r>
              <a:rPr lang="en-MY" dirty="0"/>
              <a:t>Fast commits, fast diffs, fast merges</a:t>
            </a:r>
          </a:p>
          <a:p>
            <a:r>
              <a:rPr lang="en-MY" dirty="0"/>
              <a:t>Small branches → clean change history</a:t>
            </a:r>
          </a:p>
          <a:p>
            <a:r>
              <a:rPr lang="en-MY" dirty="0"/>
              <a:t>Enables GitLab CI/CD for every branch</a:t>
            </a:r>
          </a:p>
          <a:p>
            <a:r>
              <a:rPr lang="en-MY" dirty="0"/>
              <a:t>Better collaboration &amp; traceability</a:t>
            </a:r>
          </a:p>
        </p:txBody>
      </p:sp>
    </p:spTree>
    <p:extLst>
      <p:ext uri="{BB962C8B-B14F-4D97-AF65-F5344CB8AC3E}">
        <p14:creationId xmlns:p14="http://schemas.microsoft.com/office/powerpoint/2010/main" val="3489490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2" name="Rectangle 9231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34" name="Rectangle 923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2AEC7-1AD9-D7C0-A94C-0643496DB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Workflow Differences (.NET Developer View)</a:t>
            </a:r>
            <a:endParaRPr lang="en-US" sz="2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236" name="Rectangle: Rounded Corners 923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9218" name="Picture 2" descr="A screenshot of a diagram&#10;&#10;AI-generated content may be incorrect.">
            <a:extLst>
              <a:ext uri="{FF2B5EF4-FFF2-40B4-BE49-F238E27FC236}">
                <a16:creationId xmlns:a16="http://schemas.microsoft.com/office/drawing/2014/main" id="{7568878C-4BF1-8151-1A74-9F4BC16F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4187" y="2035639"/>
            <a:ext cx="251935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 screenshot of a computer flowchart&#10;&#10;AI-generated content may be incorrect.">
            <a:extLst>
              <a:ext uri="{FF2B5EF4-FFF2-40B4-BE49-F238E27FC236}">
                <a16:creationId xmlns:a16="http://schemas.microsoft.com/office/drawing/2014/main" id="{A732E898-979A-3105-92CA-6465D28E2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8461" y="2035639"/>
            <a:ext cx="283683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82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51" name="Rectangle 1025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3633A6-AA3A-679D-7194-61A17C17A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Branching</a:t>
            </a:r>
          </a:p>
        </p:txBody>
      </p:sp>
      <p:sp>
        <p:nvSpPr>
          <p:cNvPr id="10253" name="Rectangle: Rounded Corners 1025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B227326D-DC4C-3490-8734-DF429D718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8259" y="2139484"/>
            <a:ext cx="7155481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894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A777B-BDF5-315A-2A37-167113C5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b="1"/>
              <a:t>What Changes for Teams Migrating from TFS</a:t>
            </a:r>
            <a:endParaRPr lang="en-MY" sz="5400" b="1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9A2A3-19A7-7678-7182-4EA8BB036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418" y="713232"/>
            <a:ext cx="6224335" cy="5431536"/>
          </a:xfrm>
        </p:spPr>
        <p:txBody>
          <a:bodyPr anchor="ctr">
            <a:normAutofit fontScale="92500" lnSpcReduction="10000"/>
          </a:bodyPr>
          <a:lstStyle/>
          <a:p>
            <a:pPr marL="114300" indent="0">
              <a:buNone/>
            </a:pPr>
            <a:r>
              <a:rPr lang="en-US" sz="1600" b="1" dirty="0"/>
              <a:t>What stays the same</a:t>
            </a:r>
          </a:p>
          <a:p>
            <a:r>
              <a:rPr lang="en-US" sz="1600" dirty="0"/>
              <a:t>You still edit code in Visual Studio</a:t>
            </a:r>
          </a:p>
          <a:p>
            <a:r>
              <a:rPr lang="en-US" sz="1600" dirty="0"/>
              <a:t>You still commit changes</a:t>
            </a:r>
          </a:p>
          <a:p>
            <a:r>
              <a:rPr lang="en-US" sz="1600" dirty="0"/>
              <a:t>You still have branches</a:t>
            </a:r>
          </a:p>
          <a:p>
            <a:endParaRPr lang="en-US" sz="1600" dirty="0"/>
          </a:p>
          <a:p>
            <a:pPr marL="114300" indent="0">
              <a:buNone/>
            </a:pPr>
            <a:r>
              <a:rPr lang="en-US" sz="1600" b="1" dirty="0"/>
              <a:t>What improves drastically</a:t>
            </a:r>
          </a:p>
          <a:p>
            <a:r>
              <a:rPr lang="en-US" sz="1600" dirty="0"/>
              <a:t>Local commits = faster &amp; safer</a:t>
            </a:r>
          </a:p>
          <a:p>
            <a:r>
              <a:rPr lang="en-US" sz="1600" dirty="0"/>
              <a:t>Conflicts resolved earlier, not at release time</a:t>
            </a:r>
          </a:p>
          <a:p>
            <a:r>
              <a:rPr lang="en-US" sz="1600" dirty="0"/>
              <a:t>CI/CD runs on every branch automatically</a:t>
            </a:r>
          </a:p>
          <a:p>
            <a:r>
              <a:rPr lang="en-US" sz="1600" dirty="0"/>
              <a:t>Pull Requests (MRs) enforce quality</a:t>
            </a:r>
          </a:p>
          <a:p>
            <a:r>
              <a:rPr lang="en-US" sz="1600" dirty="0"/>
              <a:t>Traceability: commits → issues → pipelines → artifacts</a:t>
            </a:r>
          </a:p>
          <a:p>
            <a:endParaRPr lang="en-US" sz="1600" dirty="0"/>
          </a:p>
          <a:p>
            <a:pPr marL="114300" indent="0">
              <a:buNone/>
            </a:pPr>
            <a:r>
              <a:rPr lang="en-US" sz="1600" b="1" dirty="0"/>
              <a:t>New mindset</a:t>
            </a:r>
          </a:p>
          <a:p>
            <a:r>
              <a:rPr lang="en-US" sz="1600" dirty="0"/>
              <a:t>Think in </a:t>
            </a:r>
            <a:r>
              <a:rPr lang="en-US" sz="1600" b="1" dirty="0"/>
              <a:t>small units of work</a:t>
            </a:r>
            <a:endParaRPr lang="en-US" sz="1600" dirty="0"/>
          </a:p>
          <a:p>
            <a:r>
              <a:rPr lang="en-US" sz="1600" dirty="0"/>
              <a:t>Commit locally often</a:t>
            </a:r>
          </a:p>
          <a:p>
            <a:r>
              <a:rPr lang="en-US" sz="1600" dirty="0"/>
              <a:t>Create branches freely</a:t>
            </a:r>
          </a:p>
          <a:p>
            <a:r>
              <a:rPr lang="en-US" sz="1600" dirty="0"/>
              <a:t>Use MR as your “check-in policy replacement”</a:t>
            </a:r>
          </a:p>
          <a:p>
            <a:endParaRPr lang="en-MY" sz="1600" dirty="0"/>
          </a:p>
        </p:txBody>
      </p:sp>
    </p:spTree>
    <p:extLst>
      <p:ext uri="{BB962C8B-B14F-4D97-AF65-F5344CB8AC3E}">
        <p14:creationId xmlns:p14="http://schemas.microsoft.com/office/powerpoint/2010/main" val="3502596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B374-3DDA-722D-B153-A76E26D06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3600" b="1" dirty="0">
                <a:solidFill>
                  <a:srgbClr val="FC8D28"/>
                </a:solidFill>
              </a:rPr>
              <a:t>Migration Considerations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C30FD-B44C-CDF6-2991-5BA8204F5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n-US" sz="2000" dirty="0"/>
              <a:t>Before migrating from TFS → GitLab, three areas must be addressed:</a:t>
            </a:r>
          </a:p>
          <a:p>
            <a:pPr marL="114300" indent="0" algn="just">
              <a:buNone/>
            </a:pPr>
            <a:endParaRPr lang="en-US" sz="2000" dirty="0"/>
          </a:p>
          <a:p>
            <a:pPr algn="just"/>
            <a:r>
              <a:rPr lang="en-US" sz="2000" b="1" dirty="0"/>
              <a:t>History:</a:t>
            </a:r>
            <a:r>
              <a:rPr lang="en-US" sz="2000" dirty="0"/>
              <a:t> Do we migrate all changesets or just the latest snapshot?</a:t>
            </a:r>
          </a:p>
          <a:p>
            <a:pPr algn="just"/>
            <a:r>
              <a:rPr lang="en-US" sz="2000" b="1" dirty="0"/>
              <a:t>Permissions:</a:t>
            </a:r>
            <a:r>
              <a:rPr lang="en-US" sz="2000" dirty="0"/>
              <a:t> TFS folder-based security must be mapped to GitLab project/branch-based permissions.</a:t>
            </a:r>
          </a:p>
          <a:p>
            <a:pPr algn="just"/>
            <a:r>
              <a:rPr lang="en-US" sz="2000" b="1" dirty="0"/>
              <a:t>Branch Structures:</a:t>
            </a:r>
            <a:r>
              <a:rPr lang="en-US" sz="2000" dirty="0"/>
              <a:t> TFVC’s long-lived branches don’t map 1:1 to Git; we must redesign branching strategy.</a:t>
            </a:r>
          </a:p>
          <a:p>
            <a:pPr marL="114300" indent="0" algn="just">
              <a:buNone/>
            </a:pPr>
            <a:endParaRPr lang="en-US" sz="2000" b="1" dirty="0"/>
          </a:p>
          <a:p>
            <a:pPr marL="114300" indent="0" algn="just">
              <a:buNone/>
            </a:pPr>
            <a:r>
              <a:rPr lang="en-US" sz="2000" b="1" dirty="0"/>
              <a:t>Key Message:</a:t>
            </a:r>
          </a:p>
          <a:p>
            <a:pPr algn="just"/>
            <a:r>
              <a:rPr lang="en-US" sz="2000" dirty="0"/>
              <a:t>Migration is not a “copy–paste” of source code — it is a </a:t>
            </a:r>
            <a:r>
              <a:rPr lang="en-US" sz="2000" b="1" dirty="0"/>
              <a:t>workflow transformation</a:t>
            </a:r>
            <a:r>
              <a:rPr lang="en-US" sz="2000" dirty="0"/>
              <a:t>.</a:t>
            </a:r>
          </a:p>
          <a:p>
            <a:pPr algn="just"/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3221675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E785E-94A7-0BB4-0775-C5F1E014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4000" b="1" dirty="0">
                <a:solidFill>
                  <a:srgbClr val="FC8D28"/>
                </a:solidFill>
              </a:rPr>
              <a:t>History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490C6-AE0F-2A8F-7582-DA1B0F35D3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b="1" dirty="0"/>
              <a:t>Two migration approaches:</a:t>
            </a:r>
            <a:endParaRPr lang="en-US" sz="1800" dirty="0"/>
          </a:p>
          <a:p>
            <a:pPr marL="114300" indent="0">
              <a:buNone/>
            </a:pPr>
            <a:r>
              <a:rPr lang="en-US" sz="1800" b="1" dirty="0"/>
              <a:t>1. Snapshot Migration (recommended)</a:t>
            </a:r>
          </a:p>
          <a:p>
            <a:pPr lvl="1"/>
            <a:r>
              <a:rPr lang="en-US" sz="1600" dirty="0"/>
              <a:t>Only migrate the latest version of the code</a:t>
            </a:r>
          </a:p>
          <a:p>
            <a:pPr lvl="1"/>
            <a:r>
              <a:rPr lang="en-US" sz="1600" dirty="0"/>
              <a:t>Clean start → no baggage</a:t>
            </a:r>
          </a:p>
          <a:p>
            <a:pPr lvl="1"/>
            <a:r>
              <a:rPr lang="en-US" sz="1600" dirty="0"/>
              <a:t>Great for modernizing branching &amp; pipelines</a:t>
            </a:r>
          </a:p>
          <a:p>
            <a:pPr lvl="1"/>
            <a:r>
              <a:rPr lang="en-US" sz="1600" dirty="0"/>
              <a:t>Easiest to automate</a:t>
            </a:r>
          </a:p>
          <a:p>
            <a:pPr lvl="1"/>
            <a:endParaRPr lang="en-US" sz="1600" dirty="0"/>
          </a:p>
          <a:p>
            <a:pPr marL="114300" indent="0">
              <a:buNone/>
            </a:pPr>
            <a:r>
              <a:rPr lang="en-US" sz="1800" b="1" dirty="0"/>
              <a:t>2. Full History Migration</a:t>
            </a:r>
          </a:p>
          <a:p>
            <a:pPr lvl="1"/>
            <a:r>
              <a:rPr lang="en-US" sz="1600" dirty="0"/>
              <a:t>Converts TFS changesets → Git commits</a:t>
            </a:r>
          </a:p>
          <a:p>
            <a:pPr lvl="1"/>
            <a:r>
              <a:rPr lang="en-US" sz="1600" dirty="0"/>
              <a:t>Useful only if compliance or audits require full history</a:t>
            </a:r>
          </a:p>
          <a:p>
            <a:pPr lvl="1"/>
            <a:r>
              <a:rPr lang="en-US" sz="1600" dirty="0"/>
              <a:t>Slower, risk of corrupt paths, large repo size</a:t>
            </a:r>
          </a:p>
          <a:p>
            <a:pPr lvl="1"/>
            <a:endParaRPr lang="en-US" sz="1600" dirty="0"/>
          </a:p>
          <a:p>
            <a:endParaRPr lang="en-MY" sz="1800" dirty="0"/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55E37275-1E3D-EE60-5F5D-E1934AACC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402" y="2803627"/>
            <a:ext cx="5678834" cy="174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283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A6B8A-A5AC-2285-CFCC-E6274A11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4000" b="1" dirty="0">
                <a:solidFill>
                  <a:srgbClr val="FC8D28"/>
                </a:solidFill>
              </a:rPr>
              <a:t>Permissions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1B245-5406-1D7E-C745-48D8C17EC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marL="114300" indent="0">
              <a:buNone/>
            </a:pPr>
            <a:r>
              <a:rPr lang="en-MY" dirty="0"/>
              <a:t>TFS permission model ≠ GitLab permission model.</a:t>
            </a:r>
          </a:p>
          <a:p>
            <a:pPr marL="114300" indent="0">
              <a:buNone/>
            </a:pPr>
            <a:endParaRPr lang="en-MY" dirty="0"/>
          </a:p>
          <a:p>
            <a:pPr marL="114300" indent="0">
              <a:buNone/>
            </a:pPr>
            <a:r>
              <a:rPr lang="en-MY" b="1" dirty="0"/>
              <a:t>TFS Permissions</a:t>
            </a:r>
          </a:p>
          <a:p>
            <a:r>
              <a:rPr lang="en-MY" dirty="0"/>
              <a:t>Folder-level security</a:t>
            </a:r>
          </a:p>
          <a:p>
            <a:r>
              <a:rPr lang="en-MY" dirty="0"/>
              <a:t>Check-in permissions</a:t>
            </a:r>
          </a:p>
          <a:p>
            <a:r>
              <a:rPr lang="en-MY" dirty="0"/>
              <a:t>Locking / exclusive checkout</a:t>
            </a:r>
          </a:p>
          <a:p>
            <a:endParaRPr lang="en-MY" dirty="0"/>
          </a:p>
          <a:p>
            <a:pPr marL="114300" indent="0">
              <a:buNone/>
            </a:pPr>
            <a:r>
              <a:rPr lang="en-MY" b="1" dirty="0"/>
              <a:t>GitLab Permissions</a:t>
            </a:r>
          </a:p>
          <a:p>
            <a:r>
              <a:rPr lang="en-MY" dirty="0"/>
              <a:t>No folder-level security</a:t>
            </a:r>
          </a:p>
          <a:p>
            <a:r>
              <a:rPr lang="en-MY" dirty="0"/>
              <a:t>Access is granted at </a:t>
            </a:r>
            <a:r>
              <a:rPr lang="en-MY" b="1" dirty="0"/>
              <a:t>project</a:t>
            </a:r>
            <a:r>
              <a:rPr lang="en-MY" dirty="0"/>
              <a:t> or </a:t>
            </a:r>
            <a:r>
              <a:rPr lang="en-MY" b="1" dirty="0"/>
              <a:t>group</a:t>
            </a:r>
            <a:r>
              <a:rPr lang="en-MY" dirty="0"/>
              <a:t> level</a:t>
            </a:r>
          </a:p>
          <a:p>
            <a:r>
              <a:rPr lang="en-MY" dirty="0"/>
              <a:t>Fine control via:</a:t>
            </a:r>
          </a:p>
          <a:p>
            <a:pPr lvl="1"/>
            <a:r>
              <a:rPr lang="en-MY" b="1" dirty="0"/>
              <a:t>Branch protection</a:t>
            </a:r>
            <a:endParaRPr lang="en-MY" dirty="0"/>
          </a:p>
          <a:p>
            <a:pPr lvl="1"/>
            <a:r>
              <a:rPr lang="en-MY" dirty="0"/>
              <a:t>Who can push</a:t>
            </a:r>
          </a:p>
          <a:p>
            <a:pPr lvl="1"/>
            <a:r>
              <a:rPr lang="en-MY" dirty="0"/>
              <a:t>Who can merge</a:t>
            </a:r>
          </a:p>
          <a:p>
            <a:pPr lvl="1"/>
            <a:r>
              <a:rPr lang="en-MY" dirty="0"/>
              <a:t>Required approvals</a:t>
            </a:r>
          </a:p>
          <a:p>
            <a:pPr lvl="1"/>
            <a:r>
              <a:rPr lang="en-MY" dirty="0"/>
              <a:t>Pipeline requirements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928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8100462" y="0"/>
            <a:ext cx="4091538" cy="6858000"/>
          </a:xfrm>
          <a:prstGeom prst="rect">
            <a:avLst/>
          </a:prstGeom>
          <a:solidFill>
            <a:srgbClr val="FC8D28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429407" y="1978745"/>
            <a:ext cx="4563101" cy="84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KUSAI MOSBAH ESSEID</a:t>
            </a:r>
            <a:endParaRPr sz="15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429407" y="2874754"/>
            <a:ext cx="4267098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Senior DevOps Engineer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1513490" y="3558460"/>
            <a:ext cx="4821104" cy="104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qosaiassiad@gmail.com</a:t>
            </a:r>
            <a:endParaRPr sz="1600" b="0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+601123408314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https://www.linkedin.com/in/kusaiesseid/</a:t>
            </a:r>
            <a:endParaRPr sz="1600" b="0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1" name="Google Shape;101;p2" descr="A picture containing person, outdoor, person, posing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1921" r="11921"/>
          <a:stretch/>
        </p:blipFill>
        <p:spPr>
          <a:xfrm>
            <a:off x="6567688" y="1495329"/>
            <a:ext cx="3111366" cy="3866785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1429407" y="1239218"/>
            <a:ext cx="5341297" cy="683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 dirty="0">
                <a:solidFill>
                  <a:srgbClr val="FC8D2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ABOUT THE TRAINER</a:t>
            </a:r>
            <a:endParaRPr sz="1800" b="1" i="0" u="none" strike="noStrike" cap="none" dirty="0">
              <a:solidFill>
                <a:srgbClr val="FC8D2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Background">
            <a:extLst>
              <a:ext uri="{FF2B5EF4-FFF2-40B4-BE49-F238E27FC236}">
                <a16:creationId xmlns:a16="http://schemas.microsoft.com/office/drawing/2014/main" id="{5F637E18-EF26-4327-9077-7FFC67B9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EED6667-6BE8-A2AB-422A-5A1D89727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DD6F4-7977-81E6-E3FD-A345BF907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44742"/>
            <a:ext cx="7015498" cy="123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b="1" kern="1200" dirty="0">
                <a:solidFill>
                  <a:srgbClr val="FC8D28"/>
                </a:solidFill>
                <a:latin typeface="+mj-lt"/>
                <a:ea typeface="+mj-ea"/>
                <a:cs typeface="+mj-cs"/>
              </a:rPr>
              <a:t>Mapping Approach</a:t>
            </a:r>
            <a:endParaRPr lang="en-US" sz="3600" kern="1200" dirty="0">
              <a:solidFill>
                <a:srgbClr val="FC8D28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D94542-6A15-7A2F-0D0B-CC554386F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788487"/>
              </p:ext>
            </p:extLst>
          </p:nvPr>
        </p:nvGraphicFramePr>
        <p:xfrm>
          <a:off x="806927" y="2375210"/>
          <a:ext cx="10577751" cy="3844615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5318329">
                  <a:extLst>
                    <a:ext uri="{9D8B030D-6E8A-4147-A177-3AD203B41FA5}">
                      <a16:colId xmlns:a16="http://schemas.microsoft.com/office/drawing/2014/main" val="530657129"/>
                    </a:ext>
                  </a:extLst>
                </a:gridCol>
                <a:gridCol w="5259422">
                  <a:extLst>
                    <a:ext uri="{9D8B030D-6E8A-4147-A177-3AD203B41FA5}">
                      <a16:colId xmlns:a16="http://schemas.microsoft.com/office/drawing/2014/main" val="2240966965"/>
                    </a:ext>
                  </a:extLst>
                </a:gridCol>
              </a:tblGrid>
              <a:tr h="768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 sz="2700" b="1" dirty="0"/>
                        <a:t>TFS Role</a:t>
                      </a:r>
                    </a:p>
                  </a:txBody>
                  <a:tcPr marL="174755" marR="174755" marT="87378" marB="873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 sz="2700" b="1" dirty="0"/>
                        <a:t>GitLab Equivalent</a:t>
                      </a:r>
                    </a:p>
                  </a:txBody>
                  <a:tcPr marL="174755" marR="174755" marT="87378" marB="87378" anchor="ctr"/>
                </a:tc>
                <a:extLst>
                  <a:ext uri="{0D108BD9-81ED-4DB2-BD59-A6C34878D82A}">
                    <a16:rowId xmlns:a16="http://schemas.microsoft.com/office/drawing/2014/main" val="2431100649"/>
                  </a:ext>
                </a:extLst>
              </a:tr>
              <a:tr h="768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 sz="2700"/>
                        <a:t>Reader</a:t>
                      </a:r>
                    </a:p>
                  </a:txBody>
                  <a:tcPr marL="174755" marR="174755" marT="87378" marB="873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 sz="2700"/>
                        <a:t>Reporter</a:t>
                      </a:r>
                    </a:p>
                  </a:txBody>
                  <a:tcPr marL="174755" marR="174755" marT="87378" marB="87378" anchor="ctr"/>
                </a:tc>
                <a:extLst>
                  <a:ext uri="{0D108BD9-81ED-4DB2-BD59-A6C34878D82A}">
                    <a16:rowId xmlns:a16="http://schemas.microsoft.com/office/drawing/2014/main" val="2367302732"/>
                  </a:ext>
                </a:extLst>
              </a:tr>
              <a:tr h="768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 sz="2700"/>
                        <a:t>Contributor</a:t>
                      </a:r>
                    </a:p>
                  </a:txBody>
                  <a:tcPr marL="174755" marR="174755" marT="87378" marB="873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 sz="2700"/>
                        <a:t>Developer</a:t>
                      </a:r>
                    </a:p>
                  </a:txBody>
                  <a:tcPr marL="174755" marR="174755" marT="87378" marB="87378" anchor="ctr"/>
                </a:tc>
                <a:extLst>
                  <a:ext uri="{0D108BD9-81ED-4DB2-BD59-A6C34878D82A}">
                    <a16:rowId xmlns:a16="http://schemas.microsoft.com/office/drawing/2014/main" val="1937797525"/>
                  </a:ext>
                </a:extLst>
              </a:tr>
              <a:tr h="768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 sz="2700"/>
                        <a:t>Lead / Senior Dev</a:t>
                      </a:r>
                    </a:p>
                  </a:txBody>
                  <a:tcPr marL="174755" marR="174755" marT="87378" marB="873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 sz="2700"/>
                        <a:t>Maintainer</a:t>
                      </a:r>
                    </a:p>
                  </a:txBody>
                  <a:tcPr marL="174755" marR="174755" marT="87378" marB="87378" anchor="ctr"/>
                </a:tc>
                <a:extLst>
                  <a:ext uri="{0D108BD9-81ED-4DB2-BD59-A6C34878D82A}">
                    <a16:rowId xmlns:a16="http://schemas.microsoft.com/office/drawing/2014/main" val="4183816915"/>
                  </a:ext>
                </a:extLst>
              </a:tr>
              <a:tr h="768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 sz="2700"/>
                        <a:t>Admin</a:t>
                      </a:r>
                    </a:p>
                  </a:txBody>
                  <a:tcPr marL="174755" marR="174755" marT="87378" marB="8737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MY" sz="2700" dirty="0"/>
                        <a:t>Owner</a:t>
                      </a:r>
                    </a:p>
                  </a:txBody>
                  <a:tcPr marL="174755" marR="174755" marT="87378" marB="87378" anchor="ctr"/>
                </a:tc>
                <a:extLst>
                  <a:ext uri="{0D108BD9-81ED-4DB2-BD59-A6C34878D82A}">
                    <a16:rowId xmlns:a16="http://schemas.microsoft.com/office/drawing/2014/main" val="3117340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473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81A7-2441-C59E-CC38-B37389CAD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4000" b="1" dirty="0">
                <a:solidFill>
                  <a:srgbClr val="FC8D28"/>
                </a:solidFill>
              </a:rPr>
              <a:t>Branch Structure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A91A3-2CEC-54A2-AFB5-F79EC4D37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114300" indent="0">
              <a:buNone/>
            </a:pPr>
            <a:r>
              <a:rPr lang="en-US" b="1" dirty="0"/>
              <a:t>Typical TFVC branching</a:t>
            </a:r>
          </a:p>
          <a:p>
            <a:pPr marL="114300" indent="0">
              <a:buNone/>
            </a:pPr>
            <a:r>
              <a:rPr lang="en-US" dirty="0"/>
              <a:t>Main, Dev branch, Feature branches rarely used, Release branches created late, Heavy merges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Git branching philosophy</a:t>
            </a:r>
          </a:p>
          <a:p>
            <a:r>
              <a:rPr lang="en-US" dirty="0"/>
              <a:t>Small, short-lived feature branches</a:t>
            </a:r>
          </a:p>
          <a:p>
            <a:r>
              <a:rPr lang="en-US" dirty="0"/>
              <a:t>Merge Requests (MR) enforce review</a:t>
            </a:r>
          </a:p>
          <a:p>
            <a:r>
              <a:rPr lang="en-US" dirty="0"/>
              <a:t>Clear separation:</a:t>
            </a:r>
          </a:p>
          <a:p>
            <a:pPr lvl="1"/>
            <a:r>
              <a:rPr lang="en-US" dirty="0"/>
              <a:t>main → stable</a:t>
            </a:r>
          </a:p>
          <a:p>
            <a:pPr lvl="1"/>
            <a:r>
              <a:rPr lang="en-US" dirty="0"/>
              <a:t>develop (optional)</a:t>
            </a:r>
          </a:p>
          <a:p>
            <a:pPr lvl="1"/>
            <a:r>
              <a:rPr lang="en-US" dirty="0"/>
              <a:t>feature/</a:t>
            </a:r>
          </a:p>
          <a:p>
            <a:pPr lvl="1"/>
            <a:r>
              <a:rPr lang="en-US" dirty="0"/>
              <a:t>hotfix/</a:t>
            </a:r>
          </a:p>
          <a:p>
            <a:pPr lvl="1"/>
            <a:r>
              <a:rPr lang="en-US" dirty="0"/>
              <a:t>release/</a:t>
            </a:r>
          </a:p>
          <a:p>
            <a:pPr marL="114300" indent="0">
              <a:buNone/>
            </a:pPr>
            <a:endParaRPr lang="en-US" b="1" dirty="0"/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23888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18770-296D-532D-3B96-92DD386D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>
                <a:solidFill>
                  <a:srgbClr val="FC8D28"/>
                </a:solidFill>
              </a:rPr>
              <a:t>Branch Structure Considerations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09888-1E21-E942-3FAF-406EB09F3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Actions during migration</a:t>
            </a:r>
          </a:p>
          <a:p>
            <a:r>
              <a:rPr lang="en-US" dirty="0"/>
              <a:t>Identify old TFVC branches</a:t>
            </a:r>
          </a:p>
          <a:p>
            <a:r>
              <a:rPr lang="en-US" dirty="0"/>
              <a:t>Keep only meaningful ones</a:t>
            </a:r>
          </a:p>
          <a:p>
            <a:r>
              <a:rPr lang="en-US" dirty="0"/>
              <a:t>Decide on </a:t>
            </a:r>
            <a:r>
              <a:rPr lang="en-US" b="1" dirty="0"/>
              <a:t>GitLab Flow</a:t>
            </a:r>
            <a:r>
              <a:rPr lang="en-US" dirty="0"/>
              <a:t> or </a:t>
            </a:r>
            <a:r>
              <a:rPr lang="en-US" b="1" dirty="0" err="1"/>
              <a:t>GitFlow</a:t>
            </a:r>
            <a:endParaRPr lang="en-US" dirty="0"/>
          </a:p>
          <a:p>
            <a:r>
              <a:rPr lang="en-US" dirty="0"/>
              <a:t>Rebuild branches in Git, not replicate old TFVC structure as-is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303480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5400" dirty="0"/>
              <a:t>Git &amp;GitLab</a:t>
            </a:r>
          </a:p>
        </p:txBody>
      </p:sp>
      <p:sp>
        <p:nvSpPr>
          <p:cNvPr id="512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Google Shape;145;p8"/>
          <p:cNvSpPr txBox="1">
            <a:spLocks noGrp="1"/>
          </p:cNvSpPr>
          <p:nvPr>
            <p:ph type="body" idx="1"/>
          </p:nvPr>
        </p:nvSpPr>
        <p:spPr>
          <a:xfrm>
            <a:off x="572493" y="2071316"/>
            <a:ext cx="7091050" cy="4119172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1900" b="1" dirty="0"/>
              <a:t>Git</a:t>
            </a:r>
            <a:r>
              <a:rPr lang="en-US" sz="1900" dirty="0"/>
              <a:t> – is a source code versioning system that lets locally track changes and push or pull changes from remote resources. </a:t>
            </a:r>
          </a:p>
          <a:p>
            <a:pPr marL="228600" lvl="0" indent="-50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900" dirty="0"/>
          </a:p>
          <a:p>
            <a:pPr marL="685800" lvl="1" indent="-2286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1900" dirty="0"/>
              <a:t>A Git repository tracks and saves the history of all changes made to the files in a Git project.</a:t>
            </a:r>
          </a:p>
          <a:p>
            <a:pPr marL="685800" lvl="1" indent="-2286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1900" dirty="0"/>
              <a:t>Allow you to know who made what changes and when.</a:t>
            </a:r>
          </a:p>
          <a:p>
            <a:pPr marL="685800" lvl="1" indent="-2286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1900" dirty="0"/>
              <a:t>Allow you to revert any changes and go back to a previous state. </a:t>
            </a:r>
          </a:p>
          <a:p>
            <a:pPr marL="685800" lvl="1" indent="-2286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1900" dirty="0"/>
              <a:t>Allow for collaborative development.</a:t>
            </a:r>
          </a:p>
          <a:p>
            <a:pPr marL="228600" lvl="0" indent="-50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900" dirty="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rgbClr val="F3D7AC"/>
              </a:buClr>
              <a:buSzPts val="2800"/>
              <a:buNone/>
            </a:pPr>
            <a:r>
              <a:rPr lang="en-US" sz="1900" b="0" i="0" u="sng" strike="noStrike" dirty="0"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</a:t>
            </a:r>
            <a:endParaRPr lang="en-US" sz="1900" dirty="0"/>
          </a:p>
        </p:txBody>
      </p:sp>
      <p:pic>
        <p:nvPicPr>
          <p:cNvPr id="5122" name="Picture 2" descr="Git Gud. In this semester, I'm taking a Software… | by Ilman Nafian | UKM  Heroes | Medium">
            <a:extLst>
              <a:ext uri="{FF2B5EF4-FFF2-40B4-BE49-F238E27FC236}">
                <a16:creationId xmlns:a16="http://schemas.microsoft.com/office/drawing/2014/main" id="{A615C932-8378-B0C0-0B2C-9ADFC9AA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" r="3240" b="1"/>
          <a:stretch>
            <a:fillRect/>
          </a:stretch>
        </p:blipFill>
        <p:spPr bwMode="auto">
          <a:xfrm>
            <a:off x="8036317" y="2387890"/>
            <a:ext cx="3298463" cy="342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Google Shape;150;p9"/>
          <p:cNvSpPr txBox="1">
            <a:spLocks noGrp="1"/>
          </p:cNvSpPr>
          <p:nvPr>
            <p:ph type="body" idx="1"/>
          </p:nvPr>
        </p:nvSpPr>
        <p:spPr>
          <a:xfrm>
            <a:off x="1008184" y="1459907"/>
            <a:ext cx="10175630" cy="767904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000" b="1"/>
              <a:t>GitLab, GitHub, and Bitbucket </a:t>
            </a:r>
            <a:r>
              <a:rPr lang="en-US" sz="2000"/>
              <a:t>– are services that provide remote access to Git repositories.</a:t>
            </a:r>
          </a:p>
          <a:p>
            <a:pPr marL="228600" lvl="0" indent="-508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000"/>
          </a:p>
        </p:txBody>
      </p:sp>
      <p:pic>
        <p:nvPicPr>
          <p:cNvPr id="6148" name="Picture 4" descr="DevOps: Git for Beginners">
            <a:extLst>
              <a:ext uri="{FF2B5EF4-FFF2-40B4-BE49-F238E27FC236}">
                <a16:creationId xmlns:a16="http://schemas.microsoft.com/office/drawing/2014/main" id="{289C884F-CD00-839F-5638-451873F41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8328" y="2405149"/>
            <a:ext cx="8209247" cy="38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uild an AI Agent that integrates with GitLab">
            <a:extLst>
              <a:ext uri="{FF2B5EF4-FFF2-40B4-BE49-F238E27FC236}">
                <a16:creationId xmlns:a16="http://schemas.microsoft.com/office/drawing/2014/main" id="{6BB34C75-9946-08B7-3BC9-312AD9788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What is GitLab?</a:t>
            </a:r>
            <a:endParaRPr/>
          </a:p>
        </p:txBody>
      </p:sp>
      <p:sp>
        <p:nvSpPr>
          <p:cNvPr id="156" name="Google Shape;156;p10"/>
          <p:cNvSpPr txBox="1">
            <a:spLocks noGrp="1"/>
          </p:cNvSpPr>
          <p:nvPr>
            <p:ph type="body" idx="1"/>
          </p:nvPr>
        </p:nvSpPr>
        <p:spPr>
          <a:xfrm>
            <a:off x="838200" y="2013857"/>
            <a:ext cx="10515600" cy="4163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GitLab is a complete </a:t>
            </a:r>
            <a:r>
              <a:rPr lang="en-US" b="1" dirty="0"/>
              <a:t>DevOps platform</a:t>
            </a:r>
            <a:r>
              <a:rPr lang="en-US" dirty="0"/>
              <a:t> built around Git.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Enables teams to </a:t>
            </a:r>
            <a:r>
              <a:rPr lang="en-US" b="1" dirty="0"/>
              <a:t>collaborate on code</a:t>
            </a:r>
            <a:r>
              <a:rPr lang="en-US" dirty="0"/>
              <a:t>, </a:t>
            </a:r>
            <a:r>
              <a:rPr lang="en-US" b="1" dirty="0"/>
              <a:t>build CI/CD pipelines</a:t>
            </a:r>
            <a:r>
              <a:rPr lang="en-US" dirty="0"/>
              <a:t>, </a:t>
            </a:r>
            <a:r>
              <a:rPr lang="en-US" b="1" dirty="0"/>
              <a:t>track issues</a:t>
            </a:r>
            <a:r>
              <a:rPr lang="en-US" dirty="0"/>
              <a:t>, and </a:t>
            </a:r>
            <a:r>
              <a:rPr lang="en-US" b="1" dirty="0"/>
              <a:t>manage deployments</a:t>
            </a:r>
            <a:r>
              <a:rPr lang="en-US" dirty="0"/>
              <a:t> in one application.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Supports </a:t>
            </a:r>
            <a:r>
              <a:rPr lang="en-US" b="1" dirty="0"/>
              <a:t>both cloud-hosted (GitLab.com)</a:t>
            </a:r>
            <a:r>
              <a:rPr lang="en-US" dirty="0"/>
              <a:t> and </a:t>
            </a:r>
            <a:r>
              <a:rPr lang="en-US" b="1" dirty="0"/>
              <a:t>self-managed installations</a:t>
            </a:r>
            <a:r>
              <a:rPr lang="en-US" dirty="0"/>
              <a:t>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/>
              <a:t>Note:</a:t>
            </a:r>
            <a:r>
              <a:rPr lang="en-US" dirty="0"/>
              <a:t> GitLab ≠ Git — GitLab </a:t>
            </a:r>
            <a:r>
              <a:rPr lang="en-US" b="1" dirty="0"/>
              <a:t>uses Git</a:t>
            </a:r>
            <a:r>
              <a:rPr lang="en-US" dirty="0"/>
              <a:t> under the hood.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>
          <a:extLst>
            <a:ext uri="{FF2B5EF4-FFF2-40B4-BE49-F238E27FC236}">
              <a16:creationId xmlns:a16="http://schemas.microsoft.com/office/drawing/2014/main" id="{B19A2232-D13A-1363-42EE-CCA53F695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uild an AI Agent that integrates with GitLab">
            <a:extLst>
              <a:ext uri="{FF2B5EF4-FFF2-40B4-BE49-F238E27FC236}">
                <a16:creationId xmlns:a16="http://schemas.microsoft.com/office/drawing/2014/main" id="{A2A265E1-738F-C54F-D2EB-327E1E6AF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Google Shape;155;p10">
            <a:extLst>
              <a:ext uri="{FF2B5EF4-FFF2-40B4-BE49-F238E27FC236}">
                <a16:creationId xmlns:a16="http://schemas.microsoft.com/office/drawing/2014/main" id="{65F3BB6C-988C-E914-0E12-9DE22E0DC9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/>
              <a:t>Git vs GitLab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596D72-1C12-8B5E-DE1B-F409B3739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453369"/>
              </p:ext>
            </p:extLst>
          </p:nvPr>
        </p:nvGraphicFramePr>
        <p:xfrm>
          <a:off x="838200" y="2188029"/>
          <a:ext cx="10515600" cy="2575265"/>
        </p:xfrm>
        <a:graphic>
          <a:graphicData uri="http://schemas.openxmlformats.org/drawingml/2006/table">
            <a:tbl>
              <a:tblPr>
                <a:tableStyleId>{F6C45E4F-5FAC-4D0A-BCBE-14BE3BD8D390}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46923004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846664956"/>
                    </a:ext>
                  </a:extLst>
                </a:gridCol>
              </a:tblGrid>
              <a:tr h="515053">
                <a:tc>
                  <a:txBody>
                    <a:bodyPr/>
                    <a:lstStyle/>
                    <a:p>
                      <a:r>
                        <a:rPr lang="en-MY" sz="2400" b="1" dirty="0"/>
                        <a:t>Git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2400" b="1" dirty="0"/>
                        <a:t>GitLab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7348148"/>
                  </a:ext>
                </a:extLst>
              </a:tr>
              <a:tr h="515053">
                <a:tc>
                  <a:txBody>
                    <a:bodyPr/>
                    <a:lstStyle/>
                    <a:p>
                      <a:r>
                        <a:rPr lang="en-MY" sz="1800" dirty="0"/>
                        <a:t>Tracks code changes locally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 cloud platform for teams using Git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490046"/>
                  </a:ext>
                </a:extLst>
              </a:tr>
              <a:tr h="515053">
                <a:tc>
                  <a:txBody>
                    <a:bodyPr/>
                    <a:lstStyle/>
                    <a:p>
                      <a:r>
                        <a:rPr lang="en-MY" sz="1800" dirty="0"/>
                        <a:t>Command-line 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800"/>
                        <a:t>Web-based (with Git support)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339275"/>
                  </a:ext>
                </a:extLst>
              </a:tr>
              <a:tr h="515053">
                <a:tc>
                  <a:txBody>
                    <a:bodyPr/>
                    <a:lstStyle/>
                    <a:p>
                      <a:r>
                        <a:rPr lang="en-US" sz="1800" dirty="0"/>
                        <a:t>You work on your laptop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You push/pull your work to/from GitLab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785433"/>
                  </a:ext>
                </a:extLst>
              </a:tr>
              <a:tr h="515053">
                <a:tc>
                  <a:txBody>
                    <a:bodyPr/>
                    <a:lstStyle/>
                    <a:p>
                      <a:r>
                        <a:rPr lang="en-MY" sz="1800"/>
                        <a:t>No 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Has full UI, CI/CD, issues, merge </a:t>
                      </a:r>
                      <a:r>
                        <a:rPr lang="en-US" sz="1800" dirty="0" err="1"/>
                        <a:t>reqs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3030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2934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1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3" name="Google Shape;163;p11"/>
          <p:cNvGraphicFramePr/>
          <p:nvPr/>
        </p:nvGraphicFramePr>
        <p:xfrm>
          <a:off x="643467" y="1106889"/>
          <a:ext cx="10905075" cy="4644175"/>
        </p:xfrm>
        <a:graphic>
          <a:graphicData uri="http://schemas.openxmlformats.org/drawingml/2006/table">
            <a:tbl>
              <a:tblPr firstRow="1" bandRow="1">
                <a:noFill/>
                <a:tableStyleId>{81E08D55-7BAB-4FFA-AED3-D31B1D41EBDF}</a:tableStyleId>
              </a:tblPr>
              <a:tblGrid>
                <a:gridCol w="169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1" u="none" strike="noStrike" cap="none"/>
                        <a:t>Year</a:t>
                      </a:r>
                      <a:endParaRPr sz="2100" u="none" strike="noStrike" cap="none"/>
                    </a:p>
                  </a:txBody>
                  <a:tcPr marL="103650" marR="103650" marT="51825" marB="518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1" u="none" strike="noStrike" cap="none"/>
                        <a:t>Milestone</a:t>
                      </a:r>
                      <a:endParaRPr sz="2100" u="none" strike="noStrike" cap="none"/>
                    </a:p>
                  </a:txBody>
                  <a:tcPr marL="103650" marR="103650" marT="51825" marB="518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1" u="none" strike="noStrike" cap="none"/>
                        <a:t>2011</a:t>
                      </a:r>
                      <a:endParaRPr sz="2100" u="none" strike="noStrike" cap="none"/>
                    </a:p>
                  </a:txBody>
                  <a:tcPr marL="103650" marR="103650" marT="51825" marB="518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Created by </a:t>
                      </a:r>
                      <a:r>
                        <a:rPr lang="en-US" sz="2100" b="1" u="none" strike="noStrike" cap="none"/>
                        <a:t>Dmitriy Zaporozhets</a:t>
                      </a:r>
                      <a:r>
                        <a:rPr lang="en-US" sz="2100" u="none" strike="noStrike" cap="none"/>
                        <a:t> as an open-source Git repository manager</a:t>
                      </a:r>
                      <a:endParaRPr sz="1400" u="none" strike="noStrike" cap="none"/>
                    </a:p>
                  </a:txBody>
                  <a:tcPr marL="103650" marR="103650" marT="51825" marB="518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1" u="none" strike="noStrike" cap="none"/>
                        <a:t>2013</a:t>
                      </a:r>
                      <a:endParaRPr sz="2100" u="none" strike="noStrike" cap="none"/>
                    </a:p>
                  </a:txBody>
                  <a:tcPr marL="103650" marR="103650" marT="51825" marB="518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1" u="none" strike="noStrike" cap="none"/>
                        <a:t>GitLab Inc.</a:t>
                      </a:r>
                      <a:r>
                        <a:rPr lang="en-US" sz="2100" u="none" strike="noStrike" cap="none"/>
                        <a:t> founded by </a:t>
                      </a:r>
                      <a:r>
                        <a:rPr lang="en-US" sz="2100" b="1" u="none" strike="noStrike" cap="none"/>
                        <a:t>Sid Sijbrandij</a:t>
                      </a:r>
                      <a:r>
                        <a:rPr lang="en-US" sz="2100" u="none" strike="noStrike" cap="none"/>
                        <a:t> to commercialize the platform</a:t>
                      </a:r>
                      <a:endParaRPr sz="1400" u="none" strike="noStrike" cap="none"/>
                    </a:p>
                  </a:txBody>
                  <a:tcPr marL="103650" marR="103650" marT="51825" marB="518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1" u="none" strike="noStrike" cap="none"/>
                        <a:t>2015</a:t>
                      </a:r>
                      <a:endParaRPr sz="2100" u="none" strike="noStrike" cap="none"/>
                    </a:p>
                  </a:txBody>
                  <a:tcPr marL="103650" marR="103650" marT="51825" marB="518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1" u="none" strike="noStrike" cap="none"/>
                        <a:t>CI integrated</a:t>
                      </a:r>
                      <a:r>
                        <a:rPr lang="en-US" sz="2100" u="none" strike="noStrike" cap="none"/>
                        <a:t> into GitLab — marked the beginning of the </a:t>
                      </a:r>
                      <a:r>
                        <a:rPr lang="en-US" sz="2100" b="1" u="none" strike="noStrike" cap="none"/>
                        <a:t>single DevOps platform</a:t>
                      </a:r>
                      <a:r>
                        <a:rPr lang="en-US" sz="2100" u="none" strike="noStrike" cap="none"/>
                        <a:t> vision</a:t>
                      </a:r>
                      <a:endParaRPr sz="1400" u="none" strike="noStrike" cap="none"/>
                    </a:p>
                  </a:txBody>
                  <a:tcPr marL="103650" marR="103650" marT="51825" marB="518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1" u="none" strike="noStrike" cap="none"/>
                        <a:t>2017</a:t>
                      </a:r>
                      <a:endParaRPr sz="2100" u="none" strike="noStrike" cap="none"/>
                    </a:p>
                  </a:txBody>
                  <a:tcPr marL="103650" marR="103650" marT="51825" marB="518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1" u="none" strike="noStrike" cap="none"/>
                        <a:t>Auto DevOps</a:t>
                      </a:r>
                      <a:r>
                        <a:rPr lang="en-US" sz="2100" u="none" strike="noStrike" cap="none"/>
                        <a:t> introduced with initial </a:t>
                      </a:r>
                      <a:r>
                        <a:rPr lang="en-US" sz="2100" b="1" u="none" strike="noStrike" cap="none"/>
                        <a:t>Kubernetes integration</a:t>
                      </a:r>
                      <a:endParaRPr sz="2100" u="none" strike="noStrike" cap="none"/>
                    </a:p>
                  </a:txBody>
                  <a:tcPr marL="103650" marR="103650" marT="51825" marB="518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7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1" u="none" strike="noStrike" cap="none"/>
                        <a:t>2018</a:t>
                      </a:r>
                      <a:endParaRPr sz="2100" u="none" strike="noStrike" cap="none"/>
                    </a:p>
                  </a:txBody>
                  <a:tcPr marL="103650" marR="103650" marT="51825" marB="518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Launched </a:t>
                      </a:r>
                      <a:r>
                        <a:rPr lang="en-US" sz="2100" b="1" u="none" strike="noStrike" cap="none"/>
                        <a:t>GitLab Ultimate</a:t>
                      </a:r>
                      <a:r>
                        <a:rPr lang="en-US" sz="2100" u="none" strike="noStrike" cap="none"/>
                        <a:t> with enhanced </a:t>
                      </a:r>
                      <a:r>
                        <a:rPr lang="en-US" sz="2100" b="1" u="none" strike="noStrike" cap="none"/>
                        <a:t>security</a:t>
                      </a:r>
                      <a:r>
                        <a:rPr lang="en-US" sz="2100" u="none" strike="noStrike" cap="none"/>
                        <a:t> and </a:t>
                      </a:r>
                      <a:r>
                        <a:rPr lang="en-US" sz="2100" b="1" u="none" strike="noStrike" cap="none"/>
                        <a:t>compliance</a:t>
                      </a:r>
                      <a:r>
                        <a:rPr lang="en-US" sz="2100" u="none" strike="noStrike" cap="none"/>
                        <a:t> features</a:t>
                      </a:r>
                      <a:endParaRPr sz="1400" u="none" strike="noStrike" cap="none"/>
                    </a:p>
                  </a:txBody>
                  <a:tcPr marL="103650" marR="103650" marT="51825" marB="518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1" u="none" strike="noStrike" cap="none"/>
                        <a:t>2021</a:t>
                      </a:r>
                      <a:endParaRPr sz="2100" u="none" strike="noStrike" cap="none"/>
                    </a:p>
                  </a:txBody>
                  <a:tcPr marL="103650" marR="103650" marT="51825" marB="518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GitLab </a:t>
                      </a:r>
                      <a:r>
                        <a:rPr lang="en-US" sz="2100" b="1" u="none" strike="noStrike" cap="none"/>
                        <a:t>went public</a:t>
                      </a:r>
                      <a:r>
                        <a:rPr lang="en-US" sz="2100" u="none" strike="noStrike" cap="none"/>
                        <a:t> on NASDAQ under the ticker </a:t>
                      </a:r>
                      <a:r>
                        <a:rPr lang="en-US" sz="2100" b="1" u="none" strike="noStrike" cap="none"/>
                        <a:t>GTLB</a:t>
                      </a:r>
                      <a:endParaRPr sz="2100" u="none" strike="noStrike" cap="none"/>
                    </a:p>
                  </a:txBody>
                  <a:tcPr marL="103650" marR="103650" marT="51825" marB="518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7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b="1" u="none" strike="noStrike" cap="none"/>
                        <a:t>2023+</a:t>
                      </a:r>
                      <a:endParaRPr sz="2100" u="none" strike="noStrike" cap="none"/>
                    </a:p>
                  </a:txBody>
                  <a:tcPr marL="103650" marR="103650" marT="51825" marB="518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100" u="none" strike="noStrike" cap="none"/>
                        <a:t>Added </a:t>
                      </a:r>
                      <a:r>
                        <a:rPr lang="en-US" sz="2100" b="1" u="none" strike="noStrike" cap="none"/>
                        <a:t>AI-powered DevSecOps</a:t>
                      </a:r>
                      <a:r>
                        <a:rPr lang="en-US" sz="2100" u="none" strike="noStrike" cap="none"/>
                        <a:t>, expanded </a:t>
                      </a:r>
                      <a:r>
                        <a:rPr lang="en-US" sz="2100" b="1" u="none" strike="noStrike" cap="none"/>
                        <a:t>remote-first culture</a:t>
                      </a:r>
                      <a:r>
                        <a:rPr lang="en-US" sz="2100" u="none" strike="noStrike" cap="none"/>
                        <a:t>, and achieved </a:t>
                      </a:r>
                      <a:r>
                        <a:rPr lang="en-US" sz="2100" b="1" u="none" strike="noStrike" cap="none"/>
                        <a:t>global scale</a:t>
                      </a:r>
                      <a:endParaRPr sz="2100" u="none" strike="noStrike" cap="none"/>
                    </a:p>
                  </a:txBody>
                  <a:tcPr marL="103650" marR="103650" marT="51825" marB="518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en-US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A single application for the entire DevOps lifecycle</a:t>
            </a:r>
            <a:endParaRPr/>
          </a:p>
        </p:txBody>
      </p:sp>
      <p:pic>
        <p:nvPicPr>
          <p:cNvPr id="170" name="Google Shape;170;p12" descr="A screenshot of a computer screen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96321" y="1675227"/>
            <a:ext cx="9399358" cy="439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3"/>
          <p:cNvSpPr/>
          <p:nvPr/>
        </p:nvSpPr>
        <p:spPr>
          <a:xfrm rot="-10285952">
            <a:off x="-271537" y="-884980"/>
            <a:ext cx="12642772" cy="6248341"/>
          </a:xfrm>
          <a:custGeom>
            <a:avLst/>
            <a:gdLst/>
            <a:ahLst/>
            <a:cxnLst/>
            <a:rect l="l" t="t" r="r" b="b"/>
            <a:pathLst>
              <a:path w="12642772" h="6248341" extrusionOk="0">
                <a:moveTo>
                  <a:pt x="12642772" y="4432052"/>
                </a:moveTo>
                <a:lnTo>
                  <a:pt x="586822" y="6248341"/>
                </a:lnTo>
                <a:cubicBezTo>
                  <a:pt x="413471" y="5111477"/>
                  <a:pt x="173350" y="3531407"/>
                  <a:pt x="0" y="2394542"/>
                </a:cubicBezTo>
                <a:lnTo>
                  <a:pt x="52893" y="2306669"/>
                </a:lnTo>
                <a:cubicBezTo>
                  <a:pt x="67266" y="2306793"/>
                  <a:pt x="118504" y="2297204"/>
                  <a:pt x="131535" y="2293621"/>
                </a:cubicBezTo>
                <a:cubicBezTo>
                  <a:pt x="235982" y="2302858"/>
                  <a:pt x="197087" y="2291745"/>
                  <a:pt x="244153" y="2272261"/>
                </a:cubicBezTo>
                <a:cubicBezTo>
                  <a:pt x="288465" y="2263813"/>
                  <a:pt x="287831" y="2252199"/>
                  <a:pt x="324401" y="2233208"/>
                </a:cubicBezTo>
                <a:lnTo>
                  <a:pt x="463569" y="2158308"/>
                </a:lnTo>
                <a:cubicBezTo>
                  <a:pt x="506591" y="2135434"/>
                  <a:pt x="546976" y="2145326"/>
                  <a:pt x="582537" y="2095961"/>
                </a:cubicBezTo>
                <a:lnTo>
                  <a:pt x="638937" y="2008169"/>
                </a:lnTo>
                <a:cubicBezTo>
                  <a:pt x="686285" y="1999141"/>
                  <a:pt x="708248" y="1959382"/>
                  <a:pt x="749855" y="1936088"/>
                </a:cubicBezTo>
                <a:cubicBezTo>
                  <a:pt x="791527" y="1909991"/>
                  <a:pt x="819909" y="1906478"/>
                  <a:pt x="856553" y="1892728"/>
                </a:cubicBezTo>
                <a:cubicBezTo>
                  <a:pt x="872688" y="1896553"/>
                  <a:pt x="926797" y="1876988"/>
                  <a:pt x="939338" y="1863906"/>
                </a:cubicBezTo>
                <a:cubicBezTo>
                  <a:pt x="981108" y="1859053"/>
                  <a:pt x="963180" y="1865189"/>
                  <a:pt x="987836" y="1848470"/>
                </a:cubicBezTo>
                <a:cubicBezTo>
                  <a:pt x="1023003" y="1873965"/>
                  <a:pt x="1058671" y="1841751"/>
                  <a:pt x="1086094" y="1834336"/>
                </a:cubicBezTo>
                <a:cubicBezTo>
                  <a:pt x="1102835" y="1828051"/>
                  <a:pt x="1139360" y="1818268"/>
                  <a:pt x="1155607" y="1814299"/>
                </a:cubicBezTo>
                <a:cubicBezTo>
                  <a:pt x="1183758" y="1810365"/>
                  <a:pt x="1218373" y="1759163"/>
                  <a:pt x="1219621" y="1774472"/>
                </a:cubicBezTo>
                <a:cubicBezTo>
                  <a:pt x="1242899" y="1773567"/>
                  <a:pt x="1244829" y="1741322"/>
                  <a:pt x="1275113" y="1734756"/>
                </a:cubicBezTo>
                <a:cubicBezTo>
                  <a:pt x="1334421" y="1687737"/>
                  <a:pt x="1295937" y="1706696"/>
                  <a:pt x="1337800" y="1684579"/>
                </a:cubicBezTo>
                <a:cubicBezTo>
                  <a:pt x="1379663" y="1662462"/>
                  <a:pt x="1466954" y="1627202"/>
                  <a:pt x="1526287" y="1602057"/>
                </a:cubicBezTo>
                <a:cubicBezTo>
                  <a:pt x="1553390" y="1592996"/>
                  <a:pt x="1540999" y="1570289"/>
                  <a:pt x="1579126" y="1559561"/>
                </a:cubicBezTo>
                <a:cubicBezTo>
                  <a:pt x="1602892" y="1557552"/>
                  <a:pt x="1622220" y="1540740"/>
                  <a:pt x="1651242" y="1546569"/>
                </a:cubicBezTo>
                <a:cubicBezTo>
                  <a:pt x="1661191" y="1549244"/>
                  <a:pt x="1688001" y="1544372"/>
                  <a:pt x="1712038" y="1533432"/>
                </a:cubicBezTo>
                <a:cubicBezTo>
                  <a:pt x="1722220" y="1540383"/>
                  <a:pt x="1747544" y="1527611"/>
                  <a:pt x="1758402" y="1525816"/>
                </a:cubicBezTo>
                <a:cubicBezTo>
                  <a:pt x="1772533" y="1530625"/>
                  <a:pt x="1819420" y="1514186"/>
                  <a:pt x="1831776" y="1504679"/>
                </a:cubicBezTo>
                <a:lnTo>
                  <a:pt x="1963032" y="1472999"/>
                </a:lnTo>
                <a:lnTo>
                  <a:pt x="2006520" y="1464281"/>
                </a:lnTo>
                <a:cubicBezTo>
                  <a:pt x="2014344" y="1465241"/>
                  <a:pt x="2041522" y="1459774"/>
                  <a:pt x="2049195" y="1459572"/>
                </a:cubicBezTo>
                <a:cubicBezTo>
                  <a:pt x="2087954" y="1443290"/>
                  <a:pt x="2101777" y="1440700"/>
                  <a:pt x="2125117" y="1432093"/>
                </a:cubicBezTo>
                <a:cubicBezTo>
                  <a:pt x="2165647" y="1425840"/>
                  <a:pt x="2196015" y="1424572"/>
                  <a:pt x="2234987" y="1408543"/>
                </a:cubicBezTo>
                <a:lnTo>
                  <a:pt x="2349979" y="1370325"/>
                </a:lnTo>
                <a:cubicBezTo>
                  <a:pt x="2404061" y="1372089"/>
                  <a:pt x="2474940" y="1352732"/>
                  <a:pt x="2490342" y="1337371"/>
                </a:cubicBezTo>
                <a:cubicBezTo>
                  <a:pt x="2552946" y="1313179"/>
                  <a:pt x="2651266" y="1271354"/>
                  <a:pt x="2721983" y="1255221"/>
                </a:cubicBezTo>
                <a:lnTo>
                  <a:pt x="2740778" y="1232389"/>
                </a:lnTo>
                <a:lnTo>
                  <a:pt x="2772006" y="1218123"/>
                </a:lnTo>
                <a:cubicBezTo>
                  <a:pt x="2798565" y="1204582"/>
                  <a:pt x="2824316" y="1189775"/>
                  <a:pt x="2850754" y="1180094"/>
                </a:cubicBezTo>
                <a:cubicBezTo>
                  <a:pt x="2858486" y="1174495"/>
                  <a:pt x="2865479" y="1167162"/>
                  <a:pt x="2872381" y="1159349"/>
                </a:cubicBezTo>
                <a:lnTo>
                  <a:pt x="2877664" y="1153429"/>
                </a:lnTo>
                <a:lnTo>
                  <a:pt x="2898982" y="1143332"/>
                </a:lnTo>
                <a:lnTo>
                  <a:pt x="2900154" y="1144257"/>
                </a:lnTo>
                <a:cubicBezTo>
                  <a:pt x="2903604" y="1145940"/>
                  <a:pt x="2907687" y="1146454"/>
                  <a:pt x="2913224" y="1144530"/>
                </a:cubicBezTo>
                <a:cubicBezTo>
                  <a:pt x="2914663" y="1164458"/>
                  <a:pt x="2920456" y="1149846"/>
                  <a:pt x="2936660" y="1142412"/>
                </a:cubicBezTo>
                <a:cubicBezTo>
                  <a:pt x="2942509" y="1171704"/>
                  <a:pt x="2981016" y="1130300"/>
                  <a:pt x="2997572" y="1141831"/>
                </a:cubicBezTo>
                <a:lnTo>
                  <a:pt x="3044472" y="1131369"/>
                </a:lnTo>
                <a:lnTo>
                  <a:pt x="3044790" y="1131569"/>
                </a:lnTo>
                <a:cubicBezTo>
                  <a:pt x="3046855" y="1131486"/>
                  <a:pt x="3049590" y="1130734"/>
                  <a:pt x="3053469" y="1129009"/>
                </a:cubicBezTo>
                <a:lnTo>
                  <a:pt x="3058924" y="1126056"/>
                </a:lnTo>
                <a:lnTo>
                  <a:pt x="3074299" y="1120405"/>
                </a:lnTo>
                <a:lnTo>
                  <a:pt x="3080657" y="1120171"/>
                </a:lnTo>
                <a:lnTo>
                  <a:pt x="3085901" y="1121681"/>
                </a:lnTo>
                <a:cubicBezTo>
                  <a:pt x="3089424" y="1117040"/>
                  <a:pt x="3098046" y="1105705"/>
                  <a:pt x="3109448" y="1097576"/>
                </a:cubicBezTo>
                <a:lnTo>
                  <a:pt x="3120280" y="1092673"/>
                </a:lnTo>
                <a:lnTo>
                  <a:pt x="3151969" y="1093148"/>
                </a:lnTo>
                <a:lnTo>
                  <a:pt x="3156202" y="1091941"/>
                </a:lnTo>
                <a:lnTo>
                  <a:pt x="3218578" y="1084695"/>
                </a:lnTo>
                <a:cubicBezTo>
                  <a:pt x="3245764" y="1081888"/>
                  <a:pt x="3273631" y="1078650"/>
                  <a:pt x="3291572" y="1074108"/>
                </a:cubicBezTo>
                <a:cubicBezTo>
                  <a:pt x="3322176" y="1058413"/>
                  <a:pt x="3296217" y="1076449"/>
                  <a:pt x="3335322" y="1065344"/>
                </a:cubicBezTo>
                <a:cubicBezTo>
                  <a:pt x="3368156" y="1040199"/>
                  <a:pt x="3402741" y="1051987"/>
                  <a:pt x="3444471" y="1040037"/>
                </a:cubicBezTo>
                <a:lnTo>
                  <a:pt x="3516736" y="1044495"/>
                </a:lnTo>
                <a:lnTo>
                  <a:pt x="3529913" y="1036395"/>
                </a:lnTo>
                <a:lnTo>
                  <a:pt x="3534215" y="1032644"/>
                </a:lnTo>
                <a:cubicBezTo>
                  <a:pt x="3537422" y="1030324"/>
                  <a:pt x="3539868" y="1029116"/>
                  <a:pt x="3541901" y="1028655"/>
                </a:cubicBezTo>
                <a:lnTo>
                  <a:pt x="3542297" y="1028781"/>
                </a:lnTo>
                <a:lnTo>
                  <a:pt x="3549091" y="1024603"/>
                </a:lnTo>
                <a:lnTo>
                  <a:pt x="3668564" y="992085"/>
                </a:lnTo>
                <a:cubicBezTo>
                  <a:pt x="3673354" y="989271"/>
                  <a:pt x="3677647" y="988983"/>
                  <a:pt x="3681760" y="989897"/>
                </a:cubicBezTo>
                <a:lnTo>
                  <a:pt x="3683298" y="990533"/>
                </a:lnTo>
                <a:lnTo>
                  <a:pt x="3701238" y="978370"/>
                </a:lnTo>
                <a:lnTo>
                  <a:pt x="3727029" y="982634"/>
                </a:lnTo>
                <a:cubicBezTo>
                  <a:pt x="3762166" y="985324"/>
                  <a:pt x="3795029" y="982802"/>
                  <a:pt x="3827462" y="983777"/>
                </a:cubicBezTo>
                <a:cubicBezTo>
                  <a:pt x="3899741" y="979875"/>
                  <a:pt x="3841175" y="923865"/>
                  <a:pt x="3939255" y="962526"/>
                </a:cubicBezTo>
                <a:cubicBezTo>
                  <a:pt x="3944820" y="939198"/>
                  <a:pt x="3955882" y="936428"/>
                  <a:pt x="3976764" y="943975"/>
                </a:cubicBezTo>
                <a:cubicBezTo>
                  <a:pt x="4011587" y="940445"/>
                  <a:pt x="3998825" y="885884"/>
                  <a:pt x="4039745" y="913576"/>
                </a:cubicBezTo>
                <a:cubicBezTo>
                  <a:pt x="4028069" y="885008"/>
                  <a:pt x="4103064" y="891976"/>
                  <a:pt x="4081478" y="863744"/>
                </a:cubicBezTo>
                <a:cubicBezTo>
                  <a:pt x="4098995" y="833348"/>
                  <a:pt x="4118253" y="875924"/>
                  <a:pt x="4136255" y="849070"/>
                </a:cubicBezTo>
                <a:cubicBezTo>
                  <a:pt x="4160412" y="839702"/>
                  <a:pt x="4127630" y="882883"/>
                  <a:pt x="4155885" y="880724"/>
                </a:cubicBezTo>
                <a:cubicBezTo>
                  <a:pt x="4189159" y="872776"/>
                  <a:pt x="4199073" y="926940"/>
                  <a:pt x="4212239" y="853648"/>
                </a:cubicBezTo>
                <a:cubicBezTo>
                  <a:pt x="4250628" y="864621"/>
                  <a:pt x="4251711" y="832443"/>
                  <a:pt x="4296968" y="808725"/>
                </a:cubicBezTo>
                <a:cubicBezTo>
                  <a:pt x="4320354" y="822560"/>
                  <a:pt x="4334944" y="811306"/>
                  <a:pt x="4347619" y="791871"/>
                </a:cubicBezTo>
                <a:cubicBezTo>
                  <a:pt x="4395320" y="788176"/>
                  <a:pt x="4433289" y="755394"/>
                  <a:pt x="4484035" y="736001"/>
                </a:cubicBezTo>
                <a:cubicBezTo>
                  <a:pt x="4544675" y="745654"/>
                  <a:pt x="4564925" y="693074"/>
                  <a:pt x="4619194" y="672546"/>
                </a:cubicBezTo>
                <a:cubicBezTo>
                  <a:pt x="4633191" y="680042"/>
                  <a:pt x="4642217" y="680768"/>
                  <a:pt x="4648276" y="677255"/>
                </a:cubicBezTo>
                <a:lnTo>
                  <a:pt x="4658535" y="658404"/>
                </a:lnTo>
                <a:lnTo>
                  <a:pt x="4684435" y="658040"/>
                </a:lnTo>
                <a:lnTo>
                  <a:pt x="4685966" y="659300"/>
                </a:lnTo>
                <a:lnTo>
                  <a:pt x="4773323" y="620033"/>
                </a:lnTo>
                <a:lnTo>
                  <a:pt x="4789881" y="612833"/>
                </a:lnTo>
                <a:lnTo>
                  <a:pt x="4793116" y="606807"/>
                </a:lnTo>
                <a:cubicBezTo>
                  <a:pt x="4797413" y="602517"/>
                  <a:pt x="4804603" y="599222"/>
                  <a:pt x="4818294" y="598208"/>
                </a:cubicBezTo>
                <a:lnTo>
                  <a:pt x="4889379" y="574856"/>
                </a:lnTo>
                <a:cubicBezTo>
                  <a:pt x="4924646" y="568531"/>
                  <a:pt x="4935327" y="565911"/>
                  <a:pt x="4967000" y="563548"/>
                </a:cubicBezTo>
                <a:cubicBezTo>
                  <a:pt x="4986586" y="557770"/>
                  <a:pt x="5000668" y="551967"/>
                  <a:pt x="5011397" y="546508"/>
                </a:cubicBezTo>
                <a:lnTo>
                  <a:pt x="5017511" y="542737"/>
                </a:lnTo>
                <a:lnTo>
                  <a:pt x="5022951" y="543578"/>
                </a:lnTo>
                <a:lnTo>
                  <a:pt x="5028686" y="550797"/>
                </a:lnTo>
                <a:cubicBezTo>
                  <a:pt x="5034551" y="555023"/>
                  <a:pt x="5042525" y="556487"/>
                  <a:pt x="5055222" y="551685"/>
                </a:cubicBezTo>
                <a:lnTo>
                  <a:pt x="5058043" y="549365"/>
                </a:lnTo>
                <a:lnTo>
                  <a:pt x="5080769" y="559110"/>
                </a:lnTo>
                <a:cubicBezTo>
                  <a:pt x="5088231" y="563815"/>
                  <a:pt x="5095030" y="569979"/>
                  <a:pt x="5100831" y="578170"/>
                </a:cubicBezTo>
                <a:cubicBezTo>
                  <a:pt x="5170380" y="527737"/>
                  <a:pt x="5243922" y="564793"/>
                  <a:pt x="5323302" y="551607"/>
                </a:cubicBezTo>
                <a:cubicBezTo>
                  <a:pt x="5351315" y="478451"/>
                  <a:pt x="5497865" y="556036"/>
                  <a:pt x="5524173" y="623428"/>
                </a:cubicBezTo>
                <a:cubicBezTo>
                  <a:pt x="5517268" y="543117"/>
                  <a:pt x="5711665" y="703794"/>
                  <a:pt x="5644692" y="606574"/>
                </a:cubicBezTo>
                <a:lnTo>
                  <a:pt x="5984259" y="559264"/>
                </a:lnTo>
                <a:cubicBezTo>
                  <a:pt x="6030154" y="495862"/>
                  <a:pt x="6007425" y="553220"/>
                  <a:pt x="6059790" y="538457"/>
                </a:cubicBezTo>
                <a:cubicBezTo>
                  <a:pt x="6050344" y="594649"/>
                  <a:pt x="6121744" y="503179"/>
                  <a:pt x="6130495" y="565308"/>
                </a:cubicBezTo>
                <a:cubicBezTo>
                  <a:pt x="6139748" y="560655"/>
                  <a:pt x="6148435" y="554186"/>
                  <a:pt x="6157089" y="547229"/>
                </a:cubicBezTo>
                <a:lnTo>
                  <a:pt x="6161628" y="543616"/>
                </a:lnTo>
                <a:lnTo>
                  <a:pt x="6180804" y="539939"/>
                </a:lnTo>
                <a:lnTo>
                  <a:pt x="6184951" y="525424"/>
                </a:lnTo>
                <a:lnTo>
                  <a:pt x="6212909" y="510232"/>
                </a:lnTo>
                <a:cubicBezTo>
                  <a:pt x="6223574" y="506625"/>
                  <a:pt x="6235279" y="505181"/>
                  <a:pt x="6248556" y="507226"/>
                </a:cubicBezTo>
                <a:cubicBezTo>
                  <a:pt x="6294288" y="537334"/>
                  <a:pt x="6362573" y="467613"/>
                  <a:pt x="6419167" y="508015"/>
                </a:cubicBezTo>
                <a:cubicBezTo>
                  <a:pt x="6440234" y="517921"/>
                  <a:pt x="6506991" y="518278"/>
                  <a:pt x="6520553" y="499890"/>
                </a:cubicBezTo>
                <a:cubicBezTo>
                  <a:pt x="6534665" y="496161"/>
                  <a:pt x="6550555" y="503153"/>
                  <a:pt x="6557985" y="483298"/>
                </a:cubicBezTo>
                <a:cubicBezTo>
                  <a:pt x="6569810" y="459469"/>
                  <a:pt x="6616472" y="497766"/>
                  <a:pt x="6610986" y="469207"/>
                </a:cubicBezTo>
                <a:cubicBezTo>
                  <a:pt x="6644167" y="495476"/>
                  <a:pt x="6674091" y="445680"/>
                  <a:pt x="6703685" y="433885"/>
                </a:cubicBezTo>
                <a:cubicBezTo>
                  <a:pt x="6729555" y="459786"/>
                  <a:pt x="6766135" y="409500"/>
                  <a:pt x="6829686" y="404609"/>
                </a:cubicBezTo>
                <a:cubicBezTo>
                  <a:pt x="6858065" y="434525"/>
                  <a:pt x="6872501" y="400914"/>
                  <a:pt x="6926071" y="440952"/>
                </a:cubicBezTo>
                <a:cubicBezTo>
                  <a:pt x="6928018" y="437011"/>
                  <a:pt x="6930506" y="433362"/>
                  <a:pt x="6933459" y="430117"/>
                </a:cubicBezTo>
                <a:cubicBezTo>
                  <a:pt x="6950612" y="411270"/>
                  <a:pt x="6979388" y="409908"/>
                  <a:pt x="6997730" y="427075"/>
                </a:cubicBezTo>
                <a:cubicBezTo>
                  <a:pt x="7082631" y="480403"/>
                  <a:pt x="7157271" y="476334"/>
                  <a:pt x="7228068" y="485987"/>
                </a:cubicBezTo>
                <a:cubicBezTo>
                  <a:pt x="7307806" y="490694"/>
                  <a:pt x="7251469" y="427974"/>
                  <a:pt x="7353524" y="478122"/>
                </a:cubicBezTo>
                <a:cubicBezTo>
                  <a:pt x="7362883" y="455559"/>
                  <a:pt x="7375392" y="454116"/>
                  <a:pt x="7397216" y="464113"/>
                </a:cubicBezTo>
                <a:cubicBezTo>
                  <a:pt x="7435863" y="464738"/>
                  <a:pt x="7429507" y="408907"/>
                  <a:pt x="7470470" y="441338"/>
                </a:cubicBezTo>
                <a:cubicBezTo>
                  <a:pt x="7461672" y="411511"/>
                  <a:pt x="7542865" y="427363"/>
                  <a:pt x="7523162" y="396692"/>
                </a:cubicBezTo>
                <a:cubicBezTo>
                  <a:pt x="7546603" y="368516"/>
                  <a:pt x="7561752" y="413189"/>
                  <a:pt x="7585229" y="388596"/>
                </a:cubicBezTo>
                <a:cubicBezTo>
                  <a:pt x="7613007" y="382141"/>
                  <a:pt x="7571052" y="421230"/>
                  <a:pt x="7602312" y="422441"/>
                </a:cubicBezTo>
                <a:cubicBezTo>
                  <a:pt x="7639880" y="418484"/>
                  <a:pt x="7643170" y="473582"/>
                  <a:pt x="7667842" y="402184"/>
                </a:cubicBezTo>
                <a:cubicBezTo>
                  <a:pt x="7708368" y="417673"/>
                  <a:pt x="7714055" y="385770"/>
                  <a:pt x="7766955" y="367538"/>
                </a:cubicBezTo>
                <a:cubicBezTo>
                  <a:pt x="7790642" y="384091"/>
                  <a:pt x="7808202" y="374622"/>
                  <a:pt x="7824808" y="356782"/>
                </a:cubicBezTo>
                <a:cubicBezTo>
                  <a:pt x="7877588" y="358773"/>
                  <a:pt x="7923771" y="330652"/>
                  <a:pt x="7982082" y="317381"/>
                </a:cubicBezTo>
                <a:cubicBezTo>
                  <a:pt x="8047173" y="334199"/>
                  <a:pt x="8076711" y="284263"/>
                  <a:pt x="8139042" y="270278"/>
                </a:cubicBezTo>
                <a:cubicBezTo>
                  <a:pt x="8171699" y="291139"/>
                  <a:pt x="8180849" y="273703"/>
                  <a:pt x="8188479" y="250893"/>
                </a:cubicBezTo>
                <a:lnTo>
                  <a:pt x="8197460" y="227412"/>
                </a:lnTo>
                <a:lnTo>
                  <a:pt x="8236543" y="231896"/>
                </a:lnTo>
                <a:cubicBezTo>
                  <a:pt x="8252245" y="232878"/>
                  <a:pt x="8267047" y="233030"/>
                  <a:pt x="8288656" y="233518"/>
                </a:cubicBezTo>
                <a:lnTo>
                  <a:pt x="8365194" y="255354"/>
                </a:lnTo>
                <a:lnTo>
                  <a:pt x="8371093" y="253056"/>
                </a:lnTo>
                <a:cubicBezTo>
                  <a:pt x="8375220" y="251794"/>
                  <a:pt x="8378040" y="251369"/>
                  <a:pt x="8380079" y="251533"/>
                </a:cubicBezTo>
                <a:lnTo>
                  <a:pt x="8380352" y="251771"/>
                </a:lnTo>
                <a:lnTo>
                  <a:pt x="8388670" y="249803"/>
                </a:lnTo>
                <a:cubicBezTo>
                  <a:pt x="8402579" y="245856"/>
                  <a:pt x="8426713" y="256901"/>
                  <a:pt x="8439400" y="252189"/>
                </a:cubicBezTo>
                <a:cubicBezTo>
                  <a:pt x="8461985" y="253229"/>
                  <a:pt x="8486049" y="243125"/>
                  <a:pt x="8502127" y="246524"/>
                </a:cubicBezTo>
                <a:lnTo>
                  <a:pt x="8575600" y="247912"/>
                </a:lnTo>
                <a:lnTo>
                  <a:pt x="8609423" y="225288"/>
                </a:lnTo>
                <a:cubicBezTo>
                  <a:pt x="8613054" y="222366"/>
                  <a:pt x="8618682" y="220403"/>
                  <a:pt x="8628794" y="220632"/>
                </a:cubicBezTo>
                <a:lnTo>
                  <a:pt x="8631243" y="221270"/>
                </a:lnTo>
                <a:cubicBezTo>
                  <a:pt x="8636121" y="217981"/>
                  <a:pt x="8676301" y="210759"/>
                  <a:pt x="8708752" y="203517"/>
                </a:cubicBezTo>
                <a:cubicBezTo>
                  <a:pt x="8760405" y="193315"/>
                  <a:pt x="8765450" y="184312"/>
                  <a:pt x="8825952" y="177822"/>
                </a:cubicBezTo>
                <a:cubicBezTo>
                  <a:pt x="8840694" y="175283"/>
                  <a:pt x="8852337" y="172902"/>
                  <a:pt x="8862166" y="170735"/>
                </a:cubicBezTo>
                <a:lnTo>
                  <a:pt x="8884490" y="165616"/>
                </a:lnTo>
                <a:lnTo>
                  <a:pt x="8918298" y="194546"/>
                </a:lnTo>
                <a:cubicBezTo>
                  <a:pt x="8929331" y="203143"/>
                  <a:pt x="8939711" y="209096"/>
                  <a:pt x="8948572" y="207940"/>
                </a:cubicBezTo>
                <a:cubicBezTo>
                  <a:pt x="9007398" y="191013"/>
                  <a:pt x="9066382" y="123071"/>
                  <a:pt x="9104724" y="178319"/>
                </a:cubicBezTo>
                <a:cubicBezTo>
                  <a:pt x="9146350" y="170182"/>
                  <a:pt x="9159213" y="154939"/>
                  <a:pt x="9198328" y="159122"/>
                </a:cubicBezTo>
                <a:cubicBezTo>
                  <a:pt x="9243361" y="178179"/>
                  <a:pt x="9337410" y="133426"/>
                  <a:pt x="9339412" y="203422"/>
                </a:cubicBezTo>
                <a:cubicBezTo>
                  <a:pt x="9356193" y="242785"/>
                  <a:pt x="9404145" y="172882"/>
                  <a:pt x="9409165" y="216989"/>
                </a:cubicBezTo>
                <a:cubicBezTo>
                  <a:pt x="9430000" y="185563"/>
                  <a:pt x="9477391" y="226977"/>
                  <a:pt x="9516379" y="220757"/>
                </a:cubicBezTo>
                <a:cubicBezTo>
                  <a:pt x="9525989" y="239713"/>
                  <a:pt x="9601557" y="209033"/>
                  <a:pt x="9615958" y="196389"/>
                </a:cubicBezTo>
                <a:cubicBezTo>
                  <a:pt x="9740300" y="170539"/>
                  <a:pt x="9758977" y="138949"/>
                  <a:pt x="9860346" y="177067"/>
                </a:cubicBezTo>
                <a:cubicBezTo>
                  <a:pt x="9889677" y="171165"/>
                  <a:pt x="10006630" y="193672"/>
                  <a:pt x="10071193" y="142345"/>
                </a:cubicBezTo>
                <a:cubicBezTo>
                  <a:pt x="10108399" y="184331"/>
                  <a:pt x="10235527" y="166620"/>
                  <a:pt x="10270876" y="164464"/>
                </a:cubicBezTo>
                <a:cubicBezTo>
                  <a:pt x="10282938" y="193487"/>
                  <a:pt x="10335459" y="157175"/>
                  <a:pt x="10338607" y="202846"/>
                </a:cubicBezTo>
                <a:cubicBezTo>
                  <a:pt x="10349171" y="220353"/>
                  <a:pt x="10366124" y="217011"/>
                  <a:pt x="10370927" y="198630"/>
                </a:cubicBezTo>
                <a:cubicBezTo>
                  <a:pt x="10391994" y="198716"/>
                  <a:pt x="10408613" y="218644"/>
                  <a:pt x="10423650" y="187033"/>
                </a:cubicBezTo>
                <a:cubicBezTo>
                  <a:pt x="10452431" y="186111"/>
                  <a:pt x="10492877" y="246749"/>
                  <a:pt x="10507238" y="199359"/>
                </a:cubicBezTo>
                <a:cubicBezTo>
                  <a:pt x="10543427" y="261875"/>
                  <a:pt x="10653987" y="201249"/>
                  <a:pt x="10712234" y="202150"/>
                </a:cubicBezTo>
                <a:cubicBezTo>
                  <a:pt x="10824446" y="218073"/>
                  <a:pt x="10878410" y="233516"/>
                  <a:pt x="10955598" y="236823"/>
                </a:cubicBezTo>
                <a:cubicBezTo>
                  <a:pt x="11045848" y="210188"/>
                  <a:pt x="11132536" y="208078"/>
                  <a:pt x="11210395" y="197924"/>
                </a:cubicBezTo>
                <a:cubicBezTo>
                  <a:pt x="11248542" y="205602"/>
                  <a:pt x="11317163" y="98606"/>
                  <a:pt x="11355556" y="131371"/>
                </a:cubicBezTo>
                <a:cubicBezTo>
                  <a:pt x="11409097" y="114944"/>
                  <a:pt x="11452001" y="121965"/>
                  <a:pt x="11531644" y="99364"/>
                </a:cubicBezTo>
                <a:cubicBezTo>
                  <a:pt x="11597142" y="88300"/>
                  <a:pt x="11671940" y="72591"/>
                  <a:pt x="11719114" y="62439"/>
                </a:cubicBezTo>
                <a:cubicBezTo>
                  <a:pt x="11727434" y="40579"/>
                  <a:pt x="11796069" y="38621"/>
                  <a:pt x="11814686" y="38458"/>
                </a:cubicBezTo>
                <a:cubicBezTo>
                  <a:pt x="11821248" y="1152"/>
                  <a:pt x="11853228" y="33244"/>
                  <a:pt x="11865687" y="10088"/>
                </a:cubicBezTo>
                <a:cubicBezTo>
                  <a:pt x="11893768" y="15302"/>
                  <a:pt x="11926464" y="10706"/>
                  <a:pt x="11957454" y="4020"/>
                </a:cubicBezTo>
                <a:lnTo>
                  <a:pt x="11975060" y="0"/>
                </a:lnTo>
                <a:lnTo>
                  <a:pt x="12006839" y="210943"/>
                </a:lnTo>
                <a:cubicBezTo>
                  <a:pt x="12204146" y="1520595"/>
                  <a:pt x="12452801" y="3171091"/>
                  <a:pt x="12642772" y="4432052"/>
                </a:cubicBezTo>
                <a:close/>
              </a:path>
            </a:pathLst>
          </a:custGeom>
          <a:solidFill>
            <a:srgbClr val="82766A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/>
          </p:nvPr>
        </p:nvSpPr>
        <p:spPr>
          <a:xfrm>
            <a:off x="1184744" y="442551"/>
            <a:ext cx="9859618" cy="71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n-US" sz="3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GitLab Documentation</a:t>
            </a:r>
            <a:endParaRPr/>
          </a:p>
        </p:txBody>
      </p:sp>
      <p:sp>
        <p:nvSpPr>
          <p:cNvPr id="178" name="Google Shape;178;p13"/>
          <p:cNvSpPr txBox="1"/>
          <p:nvPr/>
        </p:nvSpPr>
        <p:spPr>
          <a:xfrm>
            <a:off x="2177746" y="1199479"/>
            <a:ext cx="7831559" cy="408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docs.gitlab.com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3"/>
          <p:cNvSpPr/>
          <p:nvPr/>
        </p:nvSpPr>
        <p:spPr>
          <a:xfrm>
            <a:off x="632379" y="1764254"/>
            <a:ext cx="10937021" cy="4455571"/>
          </a:xfrm>
          <a:custGeom>
            <a:avLst/>
            <a:gdLst/>
            <a:ahLst/>
            <a:cxnLst/>
            <a:rect l="l" t="t" r="r" b="b"/>
            <a:pathLst>
              <a:path w="2400300" h="2400300" extrusionOk="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srgbClr val="000000">
                <a:alpha val="2627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13" descr="A screenshot of a computer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490659" y="1909483"/>
            <a:ext cx="7234401" cy="4141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224593" y="515073"/>
            <a:ext cx="9742714" cy="933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Play"/>
              <a:buNone/>
            </a:pPr>
            <a:r>
              <a:rPr lang="en-US" b="1" dirty="0"/>
              <a:t>Trainer Profile: Kusai Mosbah Esseid</a:t>
            </a:r>
            <a:endParaRPr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900550" y="1448560"/>
            <a:ext cx="10390800" cy="516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sz="1600" dirty="0"/>
              <a:t>Kusai is an IT professional with a strong academic and professional background in </a:t>
            </a:r>
            <a:r>
              <a:rPr lang="en-US" sz="1600" b="1" dirty="0"/>
              <a:t>Information Technology and Cloud Computing</a:t>
            </a:r>
            <a:r>
              <a:rPr lang="en-US" sz="1600" dirty="0"/>
              <a:t>. He holds a </a:t>
            </a:r>
            <a:r>
              <a:rPr lang="en-US" sz="1600" b="1" dirty="0"/>
              <a:t>Bachelor's Degree in Information Technology (2014–2017)</a:t>
            </a:r>
            <a:r>
              <a:rPr lang="en-US" sz="1600" dirty="0"/>
              <a:t> with a GPA of 3.4, followed by a </a:t>
            </a:r>
            <a:r>
              <a:rPr lang="en-US" sz="1600" b="1" dirty="0"/>
              <a:t>Master's Degree in Information Technology (2018–2019)</a:t>
            </a:r>
            <a:r>
              <a:rPr lang="en-US" sz="1600" dirty="0"/>
              <a:t> where he graduated with a GPA of 3.87 and received the </a:t>
            </a:r>
            <a:r>
              <a:rPr lang="en-US" sz="1600" b="1" dirty="0"/>
              <a:t>Best Student Award</a:t>
            </a:r>
            <a:r>
              <a:rPr lang="en-US" sz="1600" dirty="0"/>
              <a:t>. Currently, he is pursuing a </a:t>
            </a:r>
            <a:r>
              <a:rPr lang="en-US" sz="1600" b="1" dirty="0"/>
              <a:t>PhD in Computer Science</a:t>
            </a:r>
            <a:r>
              <a:rPr lang="en-US" sz="1600" dirty="0"/>
              <a:t>, focusing on </a:t>
            </a:r>
            <a:r>
              <a:rPr lang="en-US" sz="1600" i="1" dirty="0"/>
              <a:t>Online News Recommendation using Deep Learning</a:t>
            </a:r>
            <a:r>
              <a:rPr lang="en-US" sz="1600" dirty="0"/>
              <a:t>, demonstrating his continuous pursuit of innovation and technical excellence.</a:t>
            </a:r>
          </a:p>
          <a:p>
            <a:pPr algn="just">
              <a:lnSpc>
                <a:spcPct val="120000"/>
              </a:lnSpc>
            </a:pPr>
            <a:r>
              <a:rPr lang="en-US" sz="1600" dirty="0"/>
              <a:t>Professionally, Kusai has developed extensive experience in </a:t>
            </a:r>
            <a:r>
              <a:rPr lang="en-US" sz="1600" b="1" dirty="0"/>
              <a:t>DevOps, Cloud Infrastructure, and Security Operations</a:t>
            </a:r>
            <a:r>
              <a:rPr lang="en-US" sz="1600" dirty="0"/>
              <a:t> through his work at </a:t>
            </a:r>
            <a:r>
              <a:rPr lang="en-US" sz="1600" b="1" dirty="0"/>
              <a:t>Ørsted</a:t>
            </a:r>
            <a:r>
              <a:rPr lang="en-US" sz="1600" dirty="0"/>
              <a:t>, a global leader in renewable energy. As part of the </a:t>
            </a:r>
            <a:r>
              <a:rPr lang="en-US" sz="1600" b="1" dirty="0"/>
              <a:t>Engineering Cloud System Team</a:t>
            </a:r>
            <a:r>
              <a:rPr lang="en-US" sz="1600" dirty="0"/>
              <a:t>, he contributes to the organization’s </a:t>
            </a:r>
            <a:r>
              <a:rPr lang="en-US" sz="1600" b="1" dirty="0"/>
              <a:t>multi-cloud transformation</a:t>
            </a:r>
            <a:r>
              <a:rPr lang="en-US" sz="1600" dirty="0"/>
              <a:t>, leading initiatives that span </a:t>
            </a:r>
            <a:r>
              <a:rPr lang="en-US" sz="1600" b="1" dirty="0"/>
              <a:t>automation, governance, and platform reliability</a:t>
            </a:r>
            <a:r>
              <a:rPr lang="en-US" sz="1600" dirty="0"/>
              <a:t> across </a:t>
            </a:r>
            <a:r>
              <a:rPr lang="en-US" sz="1600" b="1" dirty="0"/>
              <a:t>Azure and AWS</a:t>
            </a:r>
            <a:r>
              <a:rPr lang="en-US" sz="1600" dirty="0"/>
              <a:t>.</a:t>
            </a:r>
            <a:br>
              <a:rPr lang="en-US" sz="1600" dirty="0"/>
            </a:br>
            <a:r>
              <a:rPr lang="en-US" sz="1600" dirty="0"/>
              <a:t>He plays a key role in </a:t>
            </a:r>
            <a:r>
              <a:rPr lang="en-US" sz="1600" b="1" dirty="0"/>
              <a:t>migrating workloads from Azure DevOps and AKS to GitHub Actions and AWS EKS</a:t>
            </a:r>
            <a:r>
              <a:rPr lang="en-US" sz="1600" dirty="0"/>
              <a:t>, implementing </a:t>
            </a:r>
            <a:r>
              <a:rPr lang="en-US" sz="1600" b="1" dirty="0"/>
              <a:t>Infrastructure as Code (Terraform)</a:t>
            </a:r>
            <a:r>
              <a:rPr lang="en-US" sz="1600" dirty="0"/>
              <a:t>, </a:t>
            </a:r>
            <a:r>
              <a:rPr lang="en-US" sz="1600" b="1" dirty="0"/>
              <a:t>Kubernetes cluster lifecycle management</a:t>
            </a:r>
            <a:r>
              <a:rPr lang="en-US" sz="1600" dirty="0"/>
              <a:t>, and </a:t>
            </a:r>
            <a:r>
              <a:rPr lang="en-US" sz="1600" b="1" dirty="0"/>
              <a:t>secure CI/CD automation</a:t>
            </a:r>
            <a:r>
              <a:rPr lang="en-US" sz="1600" dirty="0"/>
              <a:t>. Kusai also drives </a:t>
            </a:r>
            <a:r>
              <a:rPr lang="en-US" sz="1600" b="1" dirty="0" err="1"/>
              <a:t>Velero</a:t>
            </a:r>
            <a:r>
              <a:rPr lang="en-US" sz="1600" b="1" dirty="0"/>
              <a:t>-based backup strategies</a:t>
            </a:r>
            <a:r>
              <a:rPr lang="en-US" sz="1600" dirty="0"/>
              <a:t>, </a:t>
            </a:r>
            <a:r>
              <a:rPr lang="en-US" sz="1600" b="1" dirty="0"/>
              <a:t>KEDA auto-scaling configurations</a:t>
            </a:r>
            <a:r>
              <a:rPr lang="en-US" sz="1600" dirty="0"/>
              <a:t>, and </a:t>
            </a:r>
            <a:r>
              <a:rPr lang="en-US" sz="1600" b="1" dirty="0" err="1"/>
              <a:t>JFrog</a:t>
            </a:r>
            <a:r>
              <a:rPr lang="en-US" sz="1600" b="1" dirty="0"/>
              <a:t> Artifactory governance</a:t>
            </a:r>
            <a:r>
              <a:rPr lang="en-US" sz="1600" dirty="0"/>
              <a:t>, ensuring operational excellence, compliance, and resilience across environments.</a:t>
            </a:r>
          </a:p>
          <a:p>
            <a:pPr algn="just">
              <a:lnSpc>
                <a:spcPct val="120000"/>
              </a:lnSpc>
            </a:pPr>
            <a:r>
              <a:rPr lang="en-US" sz="1600" dirty="0"/>
              <a:t>Kusai is fluent in </a:t>
            </a:r>
            <a:r>
              <a:rPr lang="en-US" sz="1600" b="1" dirty="0"/>
              <a:t>Arabic and English</a:t>
            </a:r>
            <a:r>
              <a:rPr lang="en-US" sz="1600" dirty="0"/>
              <a:t>, enhancing his ability to communicate effectively with diverse global teams. His technical credentials include </a:t>
            </a:r>
            <a:r>
              <a:rPr lang="en-US" sz="1600" b="1" dirty="0"/>
              <a:t>Certified Kubernetes Administrator (CKA)</a:t>
            </a:r>
            <a:r>
              <a:rPr lang="en-US" sz="1600" dirty="0"/>
              <a:t>, </a:t>
            </a:r>
            <a:r>
              <a:rPr lang="en-US" sz="1600" b="1" dirty="0"/>
              <a:t>Alibaba Cloud Professional (Cloud Computing &amp; Security)</a:t>
            </a:r>
            <a:r>
              <a:rPr lang="en-US" sz="1600" dirty="0"/>
              <a:t>, </a:t>
            </a:r>
            <a:r>
              <a:rPr lang="en-US" sz="1600" b="1" dirty="0"/>
              <a:t>Microsoft Azure Fundamentals</a:t>
            </a:r>
            <a:r>
              <a:rPr lang="en-US" sz="1600" dirty="0"/>
              <a:t>, </a:t>
            </a:r>
            <a:r>
              <a:rPr lang="en-US" sz="1600" b="1" dirty="0"/>
              <a:t>ITIL 4</a:t>
            </a:r>
            <a:r>
              <a:rPr lang="en-US" sz="1600" dirty="0"/>
              <a:t>, and </a:t>
            </a:r>
            <a:r>
              <a:rPr lang="en-US" sz="1600" b="1" dirty="0"/>
              <a:t>Certified Trainer (TTT)</a:t>
            </a:r>
            <a:r>
              <a:rPr lang="en-US" sz="1600" dirty="0"/>
              <a:t> — reflecting his depth in </a:t>
            </a:r>
            <a:r>
              <a:rPr lang="en-US" sz="1600" b="1" dirty="0"/>
              <a:t>cloud infrastructure, DevOps automation, and IT service management</a:t>
            </a:r>
            <a:r>
              <a:rPr lang="en-US" sz="1600" dirty="0"/>
              <a:t>.</a:t>
            </a:r>
          </a:p>
          <a:p>
            <a:pPr algn="just">
              <a:lnSpc>
                <a:spcPct val="120000"/>
              </a:lnSpc>
            </a:pPr>
            <a:r>
              <a:rPr lang="en-US" sz="1600" dirty="0"/>
              <a:t>His career journey includes roles such as </a:t>
            </a:r>
            <a:r>
              <a:rPr lang="en-US" sz="1600" b="1" dirty="0"/>
              <a:t>Linux System Administrator</a:t>
            </a:r>
            <a:r>
              <a:rPr lang="en-US" sz="1600" dirty="0"/>
              <a:t> at ITRANSCEND (M) SDN BHD, </a:t>
            </a:r>
            <a:r>
              <a:rPr lang="en-US" sz="1600" b="1" dirty="0"/>
              <a:t>Cloud Computing Architect</a:t>
            </a:r>
            <a:r>
              <a:rPr lang="en-US" sz="1600" dirty="0"/>
              <a:t> at ARINAA KAMBYAN BERHAD, and </a:t>
            </a:r>
            <a:r>
              <a:rPr lang="en-US" sz="1600" b="1" dirty="0"/>
              <a:t>System Administrator</a:t>
            </a:r>
            <a:r>
              <a:rPr lang="en-US" sz="1600" dirty="0"/>
              <a:t> at </a:t>
            </a:r>
            <a:r>
              <a:rPr lang="en-US" sz="1600" dirty="0" err="1"/>
              <a:t>AppAsia</a:t>
            </a:r>
            <a:r>
              <a:rPr lang="en-US" sz="1600" dirty="0"/>
              <a:t> Tech </a:t>
            </a:r>
            <a:r>
              <a:rPr lang="en-US" sz="1600" dirty="0" err="1"/>
              <a:t>Sdn</a:t>
            </a:r>
            <a:r>
              <a:rPr lang="en-US" sz="1600" dirty="0"/>
              <a:t> Bhd. Currently, he serves as </a:t>
            </a:r>
            <a:r>
              <a:rPr lang="en-US" sz="1600" b="1" dirty="0"/>
              <a:t>Cloud Manager at AIA Digital+ in Kuala Lumpur</a:t>
            </a:r>
            <a:r>
              <a:rPr lang="en-US" sz="1600" dirty="0"/>
              <a:t>, overseeing cloud-native operations and managing </a:t>
            </a:r>
            <a:r>
              <a:rPr lang="en-US" sz="1600" b="1" dirty="0"/>
              <a:t>Azure Kubernetes Service (AKS)</a:t>
            </a:r>
            <a:r>
              <a:rPr lang="en-US" sz="1600" dirty="0"/>
              <a:t> for multiple business units.</a:t>
            </a:r>
          </a:p>
          <a:p>
            <a:pPr algn="just">
              <a:lnSpc>
                <a:spcPct val="120000"/>
              </a:lnSpc>
            </a:pPr>
            <a:r>
              <a:rPr lang="en-US" sz="1600" dirty="0" err="1"/>
              <a:t>Kusai’s</a:t>
            </a:r>
            <a:r>
              <a:rPr lang="en-US" sz="1600" dirty="0"/>
              <a:t> skills span </a:t>
            </a:r>
            <a:r>
              <a:rPr lang="en-US" sz="1600" b="1" dirty="0"/>
              <a:t>Cloud Computing, DevOps Automation, Kubernetes and Linux Administration, GitLab, GitHub, Network Security, Firewall and FortiGate Management, Virtualization (Proxmox, VMware, KVM), Database and Web Server Administration, and Technical Training</a:t>
            </a:r>
            <a:r>
              <a:rPr lang="en-US" sz="1600" dirty="0"/>
              <a:t>. His blend of deep technical expertise and real-world DevOps experience enables him to design, secure, and optimize cloud-native environments while mentoring teams to adopt best practices in automation and governance.</a:t>
            </a:r>
          </a:p>
          <a:p>
            <a:pPr algn="just">
              <a:lnSpc>
                <a:spcPct val="12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en-US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GitLab Cloud vs Self-Managed</a:t>
            </a:r>
            <a:endParaRPr/>
          </a:p>
        </p:txBody>
      </p:sp>
      <p:graphicFrame>
        <p:nvGraphicFramePr>
          <p:cNvPr id="187" name="Google Shape;187;p14"/>
          <p:cNvGraphicFramePr/>
          <p:nvPr/>
        </p:nvGraphicFramePr>
        <p:xfrm>
          <a:off x="1785257" y="2178241"/>
          <a:ext cx="8567075" cy="4453530"/>
        </p:xfrm>
        <a:graphic>
          <a:graphicData uri="http://schemas.openxmlformats.org/drawingml/2006/table">
            <a:tbl>
              <a:tblPr>
                <a:noFill/>
                <a:tableStyleId>{88DECAD6-3B2E-488C-836D-44667E968C37}</a:tableStyleId>
              </a:tblPr>
              <a:tblGrid>
                <a:gridCol w="243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9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/>
                        <a:t>Feature</a:t>
                      </a:r>
                      <a:endParaRPr sz="1400" u="none" strike="noStrike" cap="none"/>
                    </a:p>
                  </a:txBody>
                  <a:tcPr marL="109350" marR="109350" marT="54675" marB="546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/>
                        <a:t>GitLab Cloud (GitLab.com)</a:t>
                      </a:r>
                      <a:endParaRPr sz="1400" u="none" strike="noStrike" cap="none"/>
                    </a:p>
                  </a:txBody>
                  <a:tcPr marL="109350" marR="109350" marT="54675" marB="546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/>
                        <a:t>GitLab Self-Managed</a:t>
                      </a:r>
                      <a:endParaRPr sz="1400" u="none" strike="noStrike" cap="none"/>
                    </a:p>
                  </a:txBody>
                  <a:tcPr marL="109350" marR="109350" marT="54675" marB="5467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Hosting</a:t>
                      </a:r>
                      <a:endParaRPr sz="1400" u="none" strike="noStrike" cap="none"/>
                    </a:p>
                  </a:txBody>
                  <a:tcPr marL="109350" marR="109350" marT="54675" marB="546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Managed by GitLab Inc.</a:t>
                      </a:r>
                      <a:endParaRPr sz="1400" u="none" strike="noStrike" cap="none"/>
                    </a:p>
                  </a:txBody>
                  <a:tcPr marL="109350" marR="109350" marT="54675" marB="546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You manage on-prem or cloud</a:t>
                      </a:r>
                      <a:endParaRPr sz="1400" u="none" strike="noStrike" cap="none"/>
                    </a:p>
                  </a:txBody>
                  <a:tcPr marL="109350" marR="109350" marT="54675" marB="546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Maintenance</a:t>
                      </a:r>
                      <a:endParaRPr sz="1400" u="none" strike="noStrike" cap="none"/>
                    </a:p>
                  </a:txBody>
                  <a:tcPr marL="109350" marR="109350" marT="54675" marB="546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Handled by GitLab</a:t>
                      </a:r>
                      <a:endParaRPr sz="1400" u="none" strike="noStrike" cap="none"/>
                    </a:p>
                  </a:txBody>
                  <a:tcPr marL="109350" marR="109350" marT="54675" marB="546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Your responsibility</a:t>
                      </a:r>
                      <a:endParaRPr sz="1400" u="none" strike="noStrike" cap="none"/>
                    </a:p>
                  </a:txBody>
                  <a:tcPr marL="109350" marR="109350" marT="54675" marB="546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Customization</a:t>
                      </a:r>
                      <a:endParaRPr sz="1400" u="none" strike="noStrike" cap="none"/>
                    </a:p>
                  </a:txBody>
                  <a:tcPr marL="109350" marR="109350" marT="54675" marB="546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Limited</a:t>
                      </a:r>
                      <a:endParaRPr sz="1400" u="none" strike="noStrike" cap="none"/>
                    </a:p>
                  </a:txBody>
                  <a:tcPr marL="109350" marR="109350" marT="54675" marB="546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Full control</a:t>
                      </a:r>
                      <a:endParaRPr sz="1400" u="none" strike="noStrike" cap="none"/>
                    </a:p>
                  </a:txBody>
                  <a:tcPr marL="109350" marR="109350" marT="54675" marB="546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Infrastructure Cost</a:t>
                      </a:r>
                      <a:endParaRPr sz="1400" u="none" strike="noStrike" cap="none"/>
                    </a:p>
                  </a:txBody>
                  <a:tcPr marL="109350" marR="109350" marT="54675" marB="546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None</a:t>
                      </a:r>
                      <a:endParaRPr sz="1400" u="none" strike="noStrike" cap="none"/>
                    </a:p>
                  </a:txBody>
                  <a:tcPr marL="109350" marR="109350" marT="54675" marB="546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Your infrastructure</a:t>
                      </a:r>
                      <a:endParaRPr sz="1400" u="none" strike="noStrike" cap="none"/>
                    </a:p>
                  </a:txBody>
                  <a:tcPr marL="109350" marR="109350" marT="54675" marB="546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Setup Time</a:t>
                      </a:r>
                      <a:endParaRPr sz="1400" u="none" strike="noStrike" cap="none"/>
                    </a:p>
                  </a:txBody>
                  <a:tcPr marL="109350" marR="109350" marT="54675" marB="546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Instant</a:t>
                      </a:r>
                      <a:endParaRPr sz="1400" u="none" strike="noStrike" cap="none"/>
                    </a:p>
                  </a:txBody>
                  <a:tcPr marL="109350" marR="109350" marT="54675" marB="546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Medium to High</a:t>
                      </a:r>
                      <a:endParaRPr sz="1400" u="none" strike="noStrike" cap="none"/>
                    </a:p>
                  </a:txBody>
                  <a:tcPr marL="109350" marR="109350" marT="54675" marB="5467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9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Use Case</a:t>
                      </a:r>
                      <a:endParaRPr sz="1400" u="none" strike="noStrike" cap="none"/>
                    </a:p>
                  </a:txBody>
                  <a:tcPr marL="109350" marR="109350" marT="54675" marB="546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Startups, SMBs</a:t>
                      </a:r>
                      <a:endParaRPr sz="1400" u="none" strike="noStrike" cap="none"/>
                    </a:p>
                  </a:txBody>
                  <a:tcPr marL="109350" marR="109350" marT="54675" marB="546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Enterprises, regulated orgs</a:t>
                      </a:r>
                      <a:endParaRPr sz="1400" u="none" strike="noStrike" cap="none"/>
                    </a:p>
                  </a:txBody>
                  <a:tcPr marL="109350" marR="109350" marT="54675" marB="5467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5"/>
          <p:cNvSpPr txBox="1"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en-US" sz="32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GitLab vs GitHub vs Bitbucket</a:t>
            </a:r>
            <a:endParaRPr/>
          </a:p>
        </p:txBody>
      </p:sp>
      <p:graphicFrame>
        <p:nvGraphicFramePr>
          <p:cNvPr id="195" name="Google Shape;195;p15"/>
          <p:cNvGraphicFramePr/>
          <p:nvPr/>
        </p:nvGraphicFramePr>
        <p:xfrm>
          <a:off x="926415" y="1675227"/>
          <a:ext cx="10339150" cy="4394225"/>
        </p:xfrm>
        <a:graphic>
          <a:graphicData uri="http://schemas.openxmlformats.org/drawingml/2006/table">
            <a:tbl>
              <a:tblPr>
                <a:solidFill>
                  <a:schemeClr val="lt1"/>
                </a:solidFill>
                <a:tableStyleId>{2CC8248F-1346-4768-AA6D-426AA1FB99CD}</a:tableStyleId>
              </a:tblPr>
              <a:tblGrid>
                <a:gridCol w="243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Feature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GitLab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GitHub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Bitbucket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CI/CD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✅ Built-in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✅ GitHub Actions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✅ Pipelines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5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Self-hosted Option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✅ Yes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⚠️ Limited (GH Enterprise)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✅ Yes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DevOps Lifecycle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✅ Full stack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❌ Partial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❌ Partial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Permissions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Fine-grained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Good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Good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Boards &amp; Issues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✅ Advanced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✅ Basic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✅ Good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Used by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Enterprises, DevOps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Open source, community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strike="noStrike" cap="none">
                          <a:solidFill>
                            <a:schemeClr val="dk1"/>
                          </a:solidFill>
                        </a:rPr>
                        <a:t>Atlassian shops</a:t>
                      </a:r>
                      <a:endParaRPr sz="1400" u="none" strike="noStrike" cap="none"/>
                    </a:p>
                  </a:txBody>
                  <a:tcPr marL="161075" marR="123900" marT="123900" marB="12390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 txBox="1">
            <a:spLocks noGrp="1"/>
          </p:cNvSpPr>
          <p:nvPr>
            <p:ph type="body" idx="1"/>
          </p:nvPr>
        </p:nvSpPr>
        <p:spPr>
          <a:xfrm>
            <a:off x="838200" y="2021305"/>
            <a:ext cx="10515600" cy="4155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Developer Tools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Full Git repository management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Merge Requests (MRs) with code reviews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Built-in Web IDE for editing code directly in the browser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CI/CD Capabilities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Native support for Continuous Integration and Deployment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Easy-to-use .gitlab-ci.yml configuration file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Pipeline visualization and multi-stage jobs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GitLab Runners for automation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8194" name="Picture 2" descr="Build an AI Agent that integrates with GitLab">
            <a:extLst>
              <a:ext uri="{FF2B5EF4-FFF2-40B4-BE49-F238E27FC236}">
                <a16:creationId xmlns:a16="http://schemas.microsoft.com/office/drawing/2014/main" id="{AD1D8630-AE08-6BE2-EF93-5D7DFE754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/>
              <a:t>Key GitLab Features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 txBox="1">
            <a:spLocks noGrp="1"/>
          </p:cNvSpPr>
          <p:nvPr>
            <p:ph type="body" idx="1"/>
          </p:nvPr>
        </p:nvSpPr>
        <p:spPr>
          <a:xfrm>
            <a:off x="838200" y="601579"/>
            <a:ext cx="10515600" cy="557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Project Management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Issue tracking system with labels, assignees, and due dates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Agile boards for visualizing work (Kanban-style)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Milestones, epics, and roadmaps for planning</a:t>
            </a:r>
            <a:endParaRPr dirty="0"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Security &amp; Compliance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Static Application Security Testing (SAST)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Dynamic Application Security Testing (DAST)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Dependency scanning and secret detection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Built-in compliance reporting</a:t>
            </a:r>
            <a:endParaRPr dirty="0"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DevOps Integrations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Seamless Kubernetes integration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Package registries (Docker, Maven, NPM)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Integrates with tools like Slack, Opsgenie, Prometheus, and more</a:t>
            </a:r>
            <a:endParaRPr dirty="0"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pic>
        <p:nvPicPr>
          <p:cNvPr id="2" name="Picture 2" descr="Build an AI Agent that integrates with GitLab">
            <a:extLst>
              <a:ext uri="{FF2B5EF4-FFF2-40B4-BE49-F238E27FC236}">
                <a16:creationId xmlns:a16="http://schemas.microsoft.com/office/drawing/2014/main" id="{4E857C89-4B29-0523-2EDC-D2641333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4" name="Rectangle 9233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36" name="Freeform: Shape 9235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238" name="Freeform: Shape 9237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Google Shape;211;p18"/>
          <p:cNvSpPr txBox="1"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2800"/>
              <a:t>GitLab in the DevOps Lifecycle</a:t>
            </a:r>
          </a:p>
        </p:txBody>
      </p:sp>
      <p:sp>
        <p:nvSpPr>
          <p:cNvPr id="9240" name="Rectangle 923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42" name="Rectangle 924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2" name="Google Shape;212;p18"/>
          <p:cNvSpPr txBox="1">
            <a:spLocks noGrp="1"/>
          </p:cNvSpPr>
          <p:nvPr>
            <p:ph type="body" idx="1"/>
          </p:nvPr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700" dirty="0"/>
              <a:t>Plan → Code → Build → Test → Release → Deploy → Monitor → Secure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700" dirty="0"/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1700" dirty="0"/>
              <a:t>GitLab supports the </a:t>
            </a:r>
            <a:r>
              <a:rPr lang="en-US" sz="1700" b="1" dirty="0"/>
              <a:t>entire DevOps lifecycle</a:t>
            </a:r>
            <a:r>
              <a:rPr lang="en-US" sz="1700" dirty="0"/>
              <a:t> in </a:t>
            </a:r>
            <a:r>
              <a:rPr lang="en-US" sz="1700" b="1" dirty="0"/>
              <a:t>one tool</a:t>
            </a:r>
            <a:r>
              <a:rPr lang="en-US" sz="1700" dirty="0"/>
              <a:t>, with seamless handoff between stages.</a:t>
            </a:r>
          </a:p>
          <a:p>
            <a:pPr marL="228600" lvl="0" indent="-50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700" dirty="0"/>
          </a:p>
        </p:txBody>
      </p:sp>
      <p:pic>
        <p:nvPicPr>
          <p:cNvPr id="9218" name="Picture 2" descr="GitLab moves 18 of its DevOps features to open source - SD Times">
            <a:extLst>
              <a:ext uri="{FF2B5EF4-FFF2-40B4-BE49-F238E27FC236}">
                <a16:creationId xmlns:a16="http://schemas.microsoft.com/office/drawing/2014/main" id="{13E06988-D16D-5318-77D9-41E3280FE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8967" y="1916978"/>
            <a:ext cx="6921940" cy="313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19" descr="A purple background with a logo&#10;&#10;AI-generated content may be incorrect.">
            <a:hlinkClick r:id="rId3"/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l="5852" r="6577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9"/>
          <p:cNvSpPr txBox="1"/>
          <p:nvPr/>
        </p:nvSpPr>
        <p:spPr>
          <a:xfrm>
            <a:off x="5564604" y="427122"/>
            <a:ext cx="16904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Lab 1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DF05ACD0-FF4A-4F8F-B5C5-6A4EBD0D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4C9AFA28-B5ED-4346-9AF7-68A157F16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24" name="Google Shape;224;p20"/>
          <p:cNvSpPr txBox="1">
            <a:spLocks noGrp="1"/>
          </p:cNvSpPr>
          <p:nvPr>
            <p:ph type="ctrTitle"/>
          </p:nvPr>
        </p:nvSpPr>
        <p:spPr>
          <a:xfrm>
            <a:off x="1472608" y="1380564"/>
            <a:ext cx="5135021" cy="2346229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 sz="4800" dirty="0">
                <a:solidFill>
                  <a:srgbClr val="595959"/>
                </a:solidFill>
              </a:rPr>
              <a:t>Git &amp; Repository Management</a:t>
            </a:r>
          </a:p>
        </p:txBody>
      </p:sp>
      <p:sp>
        <p:nvSpPr>
          <p:cNvPr id="225" name="Google Shape;225;p20"/>
          <p:cNvSpPr txBox="1">
            <a:spLocks noGrp="1"/>
          </p:cNvSpPr>
          <p:nvPr>
            <p:ph type="subTitle" idx="1"/>
          </p:nvPr>
        </p:nvSpPr>
        <p:spPr>
          <a:xfrm>
            <a:off x="1472608" y="4061345"/>
            <a:ext cx="5047935" cy="1416090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r>
              <a:rPr lang="en-US" sz="1800" dirty="0">
                <a:solidFill>
                  <a:srgbClr val="595959"/>
                </a:solidFill>
              </a:rPr>
              <a:t>Working with Git in GitLab and Following Modern Team Practices</a:t>
            </a:r>
          </a:p>
        </p:txBody>
      </p:sp>
      <p:pic>
        <p:nvPicPr>
          <p:cNvPr id="13314" name="Picture 2" descr="Git 101: What's a Git Repository and How to Create it? | by S.J. | An Idea  (by Ingenious Piece) | Medium">
            <a:extLst>
              <a:ext uri="{FF2B5EF4-FFF2-40B4-BE49-F238E27FC236}">
                <a16:creationId xmlns:a16="http://schemas.microsoft.com/office/drawing/2014/main" id="{1CF48ACE-C6F6-EF98-4008-F58F0F99B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0935" y="1419785"/>
            <a:ext cx="4018430" cy="401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"/>
          <p:cNvSpPr txBox="1">
            <a:spLocks noGrp="1"/>
          </p:cNvSpPr>
          <p:nvPr>
            <p:ph type="title"/>
          </p:nvPr>
        </p:nvSpPr>
        <p:spPr>
          <a:xfrm>
            <a:off x="838200" y="770021"/>
            <a:ext cx="10515600" cy="1089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Key Git terms</a:t>
            </a:r>
            <a:endParaRPr/>
          </a:p>
        </p:txBody>
      </p:sp>
      <p:pic>
        <p:nvPicPr>
          <p:cNvPr id="14340" name="Picture 4" descr="Git Logo transparent PNG - StickPNG">
            <a:extLst>
              <a:ext uri="{FF2B5EF4-FFF2-40B4-BE49-F238E27FC236}">
                <a16:creationId xmlns:a16="http://schemas.microsoft.com/office/drawing/2014/main" id="{92DE30D0-79C8-B5FD-75E7-E662B760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92529"/>
            <a:ext cx="6672942" cy="66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1" name="Google Shape;231;p21"/>
          <p:cNvGraphicFramePr/>
          <p:nvPr>
            <p:extLst>
              <p:ext uri="{D42A27DB-BD31-4B8C-83A1-F6EECF244321}">
                <p14:modId xmlns:p14="http://schemas.microsoft.com/office/powerpoint/2010/main" val="2170375638"/>
              </p:ext>
            </p:extLst>
          </p:nvPr>
        </p:nvGraphicFramePr>
        <p:xfrm>
          <a:off x="838200" y="3168184"/>
          <a:ext cx="10515600" cy="2651810"/>
        </p:xfrm>
        <a:graphic>
          <a:graphicData uri="http://schemas.openxmlformats.org/drawingml/2006/table">
            <a:tbl>
              <a:tblPr>
                <a:noFill/>
                <a:tableStyleId>{F6C45E4F-5FAC-4D0A-BCBE-14BE3BD8D390}</a:tableStyleId>
              </a:tblPr>
              <a:tblGrid>
                <a:gridCol w="326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FC6D26"/>
                          </a:solidFill>
                        </a:rPr>
                        <a:t>Local Repo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Local copy of the upstream repo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FC6D26"/>
                          </a:solidFill>
                        </a:rPr>
                        <a:t>Remote</a:t>
                      </a:r>
                      <a:br>
                        <a:rPr lang="en-US" sz="2400" b="1" u="none" strike="noStrike" cap="none">
                          <a:solidFill>
                            <a:srgbClr val="FC6D26"/>
                          </a:solidFill>
                        </a:rPr>
                      </a:br>
                      <a:r>
                        <a:rPr lang="en-US" sz="2400" b="1" u="none" strike="noStrike" cap="none">
                          <a:solidFill>
                            <a:srgbClr val="FC6D26"/>
                          </a:solidFill>
                        </a:rPr>
                        <a:t>(Upstream repo)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Hosted repository on a shared server (GitLab)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FC6D26"/>
                          </a:solidFill>
                        </a:rPr>
                        <a:t>Untracked files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New files that Git has not been told to track previously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FC6D26"/>
                          </a:solidFill>
                        </a:rPr>
                        <a:t>Working area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Files that have been modified but not committed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FC6D26"/>
                          </a:solidFill>
                        </a:rPr>
                        <a:t>Staging area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Modified/Added files that are marked to go into the next commit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Key Git terms (cont.)</a:t>
            </a:r>
            <a:endParaRPr/>
          </a:p>
        </p:txBody>
      </p:sp>
      <p:graphicFrame>
        <p:nvGraphicFramePr>
          <p:cNvPr id="237" name="Google Shape;237;p22"/>
          <p:cNvGraphicFramePr/>
          <p:nvPr/>
        </p:nvGraphicFramePr>
        <p:xfrm>
          <a:off x="838200" y="2995454"/>
          <a:ext cx="10515600" cy="2377480"/>
        </p:xfrm>
        <a:graphic>
          <a:graphicData uri="http://schemas.openxmlformats.org/drawingml/2006/table">
            <a:tbl>
              <a:tblPr>
                <a:noFill/>
                <a:tableStyleId>{F6C45E4F-5FAC-4D0A-BCBE-14BE3BD8D390}</a:tableStyleId>
              </a:tblPr>
              <a:tblGrid>
                <a:gridCol w="345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FC6D26"/>
                          </a:solidFill>
                        </a:rPr>
                        <a:t>Branch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Independent line of development (typically scoped to a feature or bug fix)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FC6D26"/>
                          </a:solidFill>
                        </a:rPr>
                        <a:t>Main (or master) Branch (trunk)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The canonical branch for the repository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FC6D26"/>
                          </a:solidFill>
                        </a:rPr>
                        <a:t>Fork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 person copy of the ENTIRE repository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FC6D26"/>
                          </a:solidFill>
                        </a:rPr>
                        <a:t>Merge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Bring two branches together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Picture 4" descr="Git Logo transparent PNG - StickPNG">
            <a:extLst>
              <a:ext uri="{FF2B5EF4-FFF2-40B4-BE49-F238E27FC236}">
                <a16:creationId xmlns:a16="http://schemas.microsoft.com/office/drawing/2014/main" id="{023DE4DE-F90B-8B26-20CC-991C62DA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92529"/>
            <a:ext cx="6672942" cy="66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3"/>
          <p:cNvSpPr/>
          <p:nvPr/>
        </p:nvSpPr>
        <p:spPr>
          <a:xfrm>
            <a:off x="554416" y="365125"/>
            <a:ext cx="11167447" cy="208931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EDED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C5C5C5">
                <a:alpha val="4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3"/>
          <p:cNvSpPr txBox="1"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200"/>
              <a:t>Local Repo consists of three </a:t>
            </a:r>
            <a:r>
              <a:rPr lang="en-US" sz="3200" b="1"/>
              <a:t>trees</a:t>
            </a:r>
            <a:endParaRPr sz="3200" b="1"/>
          </a:p>
        </p:txBody>
      </p:sp>
      <p:sp>
        <p:nvSpPr>
          <p:cNvPr id="245" name="Google Shape;245;p23"/>
          <p:cNvSpPr/>
          <p:nvPr/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3"/>
          <p:cNvSpPr/>
          <p:nvPr/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3"/>
          <p:cNvSpPr txBox="1">
            <a:spLocks noGrp="1"/>
          </p:cNvSpPr>
          <p:nvPr>
            <p:ph type="body" idx="1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 Working Directory with the actual files,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the Staging Area and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the last commit you made which is called HEAD</a:t>
            </a:r>
            <a:endParaRPr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pic>
        <p:nvPicPr>
          <p:cNvPr id="248" name="Google Shape;248;p23" descr="Flow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1116" y="2734056"/>
            <a:ext cx="10098160" cy="3483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b="1"/>
              <a:t>Class Material</a:t>
            </a:r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838200" y="5564459"/>
            <a:ext cx="10515600" cy="61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ctr">
              <a:spcBef>
                <a:spcPts val="0"/>
              </a:spcBef>
              <a:buSzPts val="2800"/>
            </a:pPr>
            <a:r>
              <a:rPr lang="en-US" dirty="0"/>
              <a:t>https://tinyurl.com/tfs-git</a:t>
            </a:r>
            <a:endParaRPr dirty="0"/>
          </a:p>
        </p:txBody>
      </p:sp>
      <p:pic>
        <p:nvPicPr>
          <p:cNvPr id="5" name="Picture 4" descr="A qr code with a arrow&#10;&#10;AI-generated content may be incorrect.">
            <a:extLst>
              <a:ext uri="{FF2B5EF4-FFF2-40B4-BE49-F238E27FC236}">
                <a16:creationId xmlns:a16="http://schemas.microsoft.com/office/drawing/2014/main" id="{DFDB4EE6-1AE1-95C6-A48A-1ED6B0AB2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93" y="1690688"/>
            <a:ext cx="3506014" cy="350601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4"/>
          <p:cNvSpPr txBox="1"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lang="en-US" sz="5400"/>
              <a:t>Let's put it all together!</a:t>
            </a:r>
            <a:endParaRPr/>
          </a:p>
        </p:txBody>
      </p:sp>
      <p:sp>
        <p:nvSpPr>
          <p:cNvPr id="255" name="Google Shape;255;p24"/>
          <p:cNvSpPr/>
          <p:nvPr/>
        </p:nvSpPr>
        <p:spPr>
          <a:xfrm>
            <a:off x="890338" y="4409267"/>
            <a:ext cx="3474720" cy="18288"/>
          </a:xfrm>
          <a:custGeom>
            <a:avLst/>
            <a:gdLst/>
            <a:ahLst/>
            <a:cxnLst/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24" descr="A cartoon of an orange fox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302" r="3" b="1"/>
          <a:stretch/>
        </p:blipFill>
        <p:spPr>
          <a:xfrm>
            <a:off x="5311702" y="10"/>
            <a:ext cx="6878775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Basic Git Workflow</a:t>
            </a:r>
            <a:endParaRPr/>
          </a:p>
        </p:txBody>
      </p:sp>
      <p:pic>
        <p:nvPicPr>
          <p:cNvPr id="262" name="Google Shape;262;p25" descr="workflow diagram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71156" y="1449836"/>
            <a:ext cx="7449688" cy="5218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Basic Git Workflow (Cont.)</a:t>
            </a:r>
            <a:endParaRPr/>
          </a:p>
        </p:txBody>
      </p:sp>
      <p:sp>
        <p:nvSpPr>
          <p:cNvPr id="268" name="Google Shape;268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Core Git Commands for Daily Use:</a:t>
            </a:r>
            <a:endParaRPr dirty="0"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600"/>
              </a:buClr>
              <a:buSzPct val="100000"/>
              <a:buChar char="•"/>
            </a:pPr>
            <a:r>
              <a:rPr lang="en-US" dirty="0">
                <a:solidFill>
                  <a:srgbClr val="FF6600"/>
                </a:solidFill>
              </a:rPr>
              <a:t>git clone &lt;repo-</a:t>
            </a:r>
            <a:r>
              <a:rPr lang="en-US" dirty="0" err="1">
                <a:solidFill>
                  <a:srgbClr val="FF6600"/>
                </a:solidFill>
              </a:rPr>
              <a:t>url</a:t>
            </a:r>
            <a:r>
              <a:rPr lang="en-US" dirty="0">
                <a:solidFill>
                  <a:srgbClr val="FF6600"/>
                </a:solidFill>
              </a:rPr>
              <a:t>&gt; </a:t>
            </a:r>
            <a:r>
              <a:rPr lang="en-US" dirty="0"/>
              <a:t>– Copy a remote repository to your local machine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600"/>
              </a:buClr>
              <a:buSzPct val="100000"/>
              <a:buChar char="•"/>
            </a:pPr>
            <a:r>
              <a:rPr lang="en-US" dirty="0">
                <a:solidFill>
                  <a:srgbClr val="FF6600"/>
                </a:solidFill>
              </a:rPr>
              <a:t>git add &lt;file&gt; </a:t>
            </a:r>
            <a:r>
              <a:rPr lang="en-US" dirty="0"/>
              <a:t>– Stage file changes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600"/>
              </a:buClr>
              <a:buSzPct val="100000"/>
              <a:buChar char="•"/>
            </a:pPr>
            <a:r>
              <a:rPr lang="en-US" dirty="0">
                <a:solidFill>
                  <a:srgbClr val="FF6600"/>
                </a:solidFill>
              </a:rPr>
              <a:t>git commit -m "message" </a:t>
            </a:r>
            <a:r>
              <a:rPr lang="en-US" dirty="0"/>
              <a:t>– Save staged changes locally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600"/>
              </a:buClr>
              <a:buSzPct val="100000"/>
              <a:buChar char="•"/>
            </a:pPr>
            <a:r>
              <a:rPr lang="en-US" dirty="0">
                <a:solidFill>
                  <a:srgbClr val="FF6600"/>
                </a:solidFill>
              </a:rPr>
              <a:t>git push</a:t>
            </a:r>
            <a:r>
              <a:rPr lang="en-US" dirty="0"/>
              <a:t> – Upload local changes to the remote repository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600"/>
              </a:buClr>
              <a:buSzPct val="100000"/>
              <a:buChar char="•"/>
            </a:pPr>
            <a:r>
              <a:rPr lang="en-US" dirty="0">
                <a:solidFill>
                  <a:srgbClr val="FF6600"/>
                </a:solidFill>
              </a:rPr>
              <a:t>git pull </a:t>
            </a:r>
            <a:r>
              <a:rPr lang="en-US" dirty="0"/>
              <a:t>– Fetch and merge changes from remote into local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600"/>
              </a:buClr>
              <a:buSzPct val="100000"/>
              <a:buChar char="•"/>
            </a:pPr>
            <a:r>
              <a:rPr lang="en-US" dirty="0">
                <a:solidFill>
                  <a:srgbClr val="FF6600"/>
                </a:solidFill>
              </a:rPr>
              <a:t>git branch &lt;name&gt; </a:t>
            </a:r>
            <a:r>
              <a:rPr lang="en-US" dirty="0"/>
              <a:t>– Create a new branch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600"/>
              </a:buClr>
              <a:buSzPct val="100000"/>
              <a:buChar char="•"/>
            </a:pPr>
            <a:r>
              <a:rPr lang="en-US" dirty="0">
                <a:solidFill>
                  <a:srgbClr val="FF6600"/>
                </a:solidFill>
              </a:rPr>
              <a:t>git checkout &lt;name&gt; </a:t>
            </a:r>
            <a:r>
              <a:rPr lang="en-US" dirty="0"/>
              <a:t>– Switch between branches</a:t>
            </a:r>
            <a:endParaRPr dirty="0"/>
          </a:p>
        </p:txBody>
      </p:sp>
      <p:pic>
        <p:nvPicPr>
          <p:cNvPr id="2" name="Picture 4" descr="Git Logo transparent PNG - StickPNG">
            <a:extLst>
              <a:ext uri="{FF2B5EF4-FFF2-40B4-BE49-F238E27FC236}">
                <a16:creationId xmlns:a16="http://schemas.microsoft.com/office/drawing/2014/main" id="{72331BA2-A5FA-09FF-3F48-3948B811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92529"/>
            <a:ext cx="6672942" cy="66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047BB1CA-0853-1019-DC75-4476E9615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410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630936" y="242316"/>
            <a:ext cx="7250321" cy="1481328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5000" dirty="0"/>
              <a:t>Git Branching Strategies</a:t>
            </a:r>
          </a:p>
        </p:txBody>
      </p:sp>
      <p:sp>
        <p:nvSpPr>
          <p:cNvPr id="1536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Google Shape;274;p27"/>
          <p:cNvSpPr txBox="1">
            <a:spLocks noGrp="1"/>
          </p:cNvSpPr>
          <p:nvPr>
            <p:ph type="body" idx="1"/>
          </p:nvPr>
        </p:nvSpPr>
        <p:spPr>
          <a:xfrm>
            <a:off x="630936" y="2660904"/>
            <a:ext cx="5458968" cy="3547872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200" b="1" dirty="0"/>
              <a:t>Why Branching Matters:</a:t>
            </a:r>
            <a:endParaRPr lang="en-US" sz="2200" dirty="0"/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200" dirty="0"/>
              <a:t>Isolate features, bug fixes, and experiments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200" dirty="0"/>
              <a:t>Support parallel development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200" dirty="0"/>
              <a:t>Prevent instability in the main codebase</a:t>
            </a:r>
          </a:p>
          <a:p>
            <a:pPr marL="228600" lvl="0" indent="-50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200" dirty="0"/>
          </a:p>
        </p:txBody>
      </p:sp>
      <p:pic>
        <p:nvPicPr>
          <p:cNvPr id="15362" name="Picture 2" descr="Git Branching Strategies">
            <a:extLst>
              <a:ext uri="{FF2B5EF4-FFF2-40B4-BE49-F238E27FC236}">
                <a16:creationId xmlns:a16="http://schemas.microsoft.com/office/drawing/2014/main" id="{1FD84935-2BCD-2CD8-6FDB-6257586C1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1468" y="2056094"/>
            <a:ext cx="5458968" cy="256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Git Branching Strategies (Cont.)</a:t>
            </a:r>
            <a:endParaRPr/>
          </a:p>
        </p:txBody>
      </p:sp>
      <p:sp>
        <p:nvSpPr>
          <p:cNvPr id="280" name="Google Shape;280;p28"/>
          <p:cNvSpPr txBox="1">
            <a:spLocks noGrp="1"/>
          </p:cNvSpPr>
          <p:nvPr>
            <p:ph type="body" idx="1"/>
          </p:nvPr>
        </p:nvSpPr>
        <p:spPr>
          <a:xfrm>
            <a:off x="838200" y="2177716"/>
            <a:ext cx="10515600" cy="399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Common Branching Models: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 Choose the strategy based on your team size and deployment frequency.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graphicFrame>
        <p:nvGraphicFramePr>
          <p:cNvPr id="281" name="Google Shape;281;p28"/>
          <p:cNvGraphicFramePr/>
          <p:nvPr/>
        </p:nvGraphicFramePr>
        <p:xfrm>
          <a:off x="838200" y="3544094"/>
          <a:ext cx="10515600" cy="1737400"/>
        </p:xfrm>
        <a:graphic>
          <a:graphicData uri="http://schemas.openxmlformats.org/drawingml/2006/table">
            <a:tbl>
              <a:tblPr>
                <a:noFill/>
                <a:tableStyleId>{F6C45E4F-5FAC-4D0A-BCBE-14BE3BD8D390}</a:tableStyleId>
              </a:tblPr>
              <a:tblGrid>
                <a:gridCol w="312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/>
                        <a:t>Strategy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Description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/>
                        <a:t>Feature Branch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Each feature or fix has its own branch, merged when complete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/>
                        <a:t>Git Flow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Structured model with main, develop, feature/*, release/*, hotfix/* branches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/>
                        <a:t>Trunk-Based</a:t>
                      </a:r>
                      <a:endParaRPr sz="18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Short-lived branches, frequent merges to main, fast delivery model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Picture 4" descr="Git Logo transparent PNG - StickPNG">
            <a:extLst>
              <a:ext uri="{FF2B5EF4-FFF2-40B4-BE49-F238E27FC236}">
                <a16:creationId xmlns:a16="http://schemas.microsoft.com/office/drawing/2014/main" id="{BDE37472-027E-0B37-214F-ED552BB45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92529"/>
            <a:ext cx="6672942" cy="66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Merge Requests (MRs) and Code Reviews</a:t>
            </a:r>
            <a:endParaRPr/>
          </a:p>
        </p:txBody>
      </p:sp>
      <p:sp>
        <p:nvSpPr>
          <p:cNvPr id="287" name="Google Shape;287;p29"/>
          <p:cNvSpPr txBox="1">
            <a:spLocks noGrp="1"/>
          </p:cNvSpPr>
          <p:nvPr>
            <p:ph type="body" idx="1"/>
          </p:nvPr>
        </p:nvSpPr>
        <p:spPr>
          <a:xfrm>
            <a:off x="838200" y="2117557"/>
            <a:ext cx="10515600" cy="405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</a:t>
            </a:r>
            <a:r>
              <a:rPr lang="en-US" b="1"/>
              <a:t>Merge Request</a:t>
            </a:r>
            <a:r>
              <a:rPr lang="en-US"/>
              <a:t> (MR) in GitLab is a way to propose changes from one branch to another.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It allows developers to: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Compare code differences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Discuss changes with teammates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Run automated CI/CD pipelines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Get approvals before merging into protected branches (e.g., main or develop)</a:t>
            </a:r>
            <a:endParaRPr/>
          </a:p>
        </p:txBody>
      </p:sp>
      <p:pic>
        <p:nvPicPr>
          <p:cNvPr id="2" name="Picture 4" descr="Git Logo transparent PNG - StickPNG">
            <a:extLst>
              <a:ext uri="{FF2B5EF4-FFF2-40B4-BE49-F238E27FC236}">
                <a16:creationId xmlns:a16="http://schemas.microsoft.com/office/drawing/2014/main" id="{8EC5D1CD-26DD-85FD-1E55-17D8E522A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92529"/>
            <a:ext cx="6672942" cy="66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Key Components of an MR</a:t>
            </a:r>
            <a:endParaRPr/>
          </a:p>
        </p:txBody>
      </p:sp>
      <p:sp>
        <p:nvSpPr>
          <p:cNvPr id="293" name="Google Shape;293;p30"/>
          <p:cNvSpPr txBox="1">
            <a:spLocks noGrp="1"/>
          </p:cNvSpPr>
          <p:nvPr>
            <p:ph type="body" idx="1"/>
          </p:nvPr>
        </p:nvSpPr>
        <p:spPr>
          <a:xfrm>
            <a:off x="838200" y="2153653"/>
            <a:ext cx="10515600" cy="402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Char char="•"/>
            </a:pPr>
            <a:r>
              <a:rPr lang="en-US" sz="2400">
                <a:solidFill>
                  <a:srgbClr val="FF6600"/>
                </a:solidFill>
              </a:rPr>
              <a:t>Source branch: </a:t>
            </a:r>
            <a:r>
              <a:rPr lang="en-US" sz="2400"/>
              <a:t>where changes are made (e.g., </a:t>
            </a:r>
            <a:r>
              <a:rPr lang="en-US" sz="2400" b="1" i="1">
                <a:solidFill>
                  <a:srgbClr val="0C0C0C"/>
                </a:solidFill>
              </a:rPr>
              <a:t>feature/login</a:t>
            </a:r>
            <a:r>
              <a:rPr lang="en-US" sz="2400"/>
              <a:t>)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600"/>
              </a:buClr>
              <a:buSzPts val="2400"/>
              <a:buChar char="•"/>
            </a:pPr>
            <a:r>
              <a:rPr lang="en-US" sz="2400">
                <a:solidFill>
                  <a:srgbClr val="FF6600"/>
                </a:solidFill>
              </a:rPr>
              <a:t>Target branch: </a:t>
            </a:r>
            <a:r>
              <a:rPr lang="en-US" sz="2400"/>
              <a:t>usually </a:t>
            </a:r>
            <a:r>
              <a:rPr lang="en-US" sz="2400" b="1"/>
              <a:t>main, develop</a:t>
            </a:r>
            <a:r>
              <a:rPr lang="en-US" sz="2400"/>
              <a:t>, or a release branch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600"/>
              </a:buClr>
              <a:buSzPts val="2400"/>
              <a:buChar char="•"/>
            </a:pPr>
            <a:r>
              <a:rPr lang="en-US" sz="2400">
                <a:solidFill>
                  <a:srgbClr val="FF6600"/>
                </a:solidFill>
              </a:rPr>
              <a:t>Title &amp; Description: </a:t>
            </a:r>
            <a:r>
              <a:rPr lang="en-US" sz="2400"/>
              <a:t>explain what the MR does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600"/>
              </a:buClr>
              <a:buSzPts val="2400"/>
              <a:buChar char="•"/>
            </a:pPr>
            <a:r>
              <a:rPr lang="en-US" sz="2400">
                <a:solidFill>
                  <a:srgbClr val="FF6600"/>
                </a:solidFill>
              </a:rPr>
              <a:t>Assignees &amp; Reviewers</a:t>
            </a:r>
            <a:r>
              <a:rPr lang="en-US" sz="2400"/>
              <a:t>: people responsible for reviewing or approving the MR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600"/>
              </a:buClr>
              <a:buSzPts val="2400"/>
              <a:buChar char="•"/>
            </a:pPr>
            <a:r>
              <a:rPr lang="en-US" sz="2400">
                <a:solidFill>
                  <a:srgbClr val="FF6600"/>
                </a:solidFill>
              </a:rPr>
              <a:t>Approvals &amp; Comments: </a:t>
            </a:r>
            <a:r>
              <a:rPr lang="en-US" sz="2400"/>
              <a:t>inline code discussions and change suggestions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600"/>
              </a:buClr>
              <a:buSzPts val="2400"/>
              <a:buChar char="•"/>
            </a:pPr>
            <a:r>
              <a:rPr lang="en-US" sz="2400">
                <a:solidFill>
                  <a:srgbClr val="FF6600"/>
                </a:solidFill>
              </a:rPr>
              <a:t>Pipeline Status </a:t>
            </a:r>
            <a:r>
              <a:rPr lang="en-US" sz="2400"/>
              <a:t>shows if CI jobs (tests, builds) have passed</a:t>
            </a:r>
            <a:endParaRPr/>
          </a:p>
          <a:p>
            <a:pPr marL="2286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600"/>
              </a:buClr>
              <a:buSzPts val="2400"/>
              <a:buChar char="•"/>
            </a:pPr>
            <a:r>
              <a:rPr lang="en-US" sz="2400">
                <a:solidFill>
                  <a:srgbClr val="FF6600"/>
                </a:solidFill>
              </a:rPr>
              <a:t>Merge Conditions:</a:t>
            </a:r>
            <a:r>
              <a:rPr lang="en-US" sz="2400"/>
              <a:t> e.g., "only allow merge if pipeline passes and 1 approval received"</a:t>
            </a:r>
            <a:endParaRPr sz="2400"/>
          </a:p>
        </p:txBody>
      </p:sp>
      <p:pic>
        <p:nvPicPr>
          <p:cNvPr id="2" name="Picture 4" descr="Git Logo transparent PNG - StickPNG">
            <a:extLst>
              <a:ext uri="{FF2B5EF4-FFF2-40B4-BE49-F238E27FC236}">
                <a16:creationId xmlns:a16="http://schemas.microsoft.com/office/drawing/2014/main" id="{2B249A2B-BAD9-011A-676B-A3E86A2CF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92529"/>
            <a:ext cx="6672942" cy="66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Benefits of Code Reviews via MRs</a:t>
            </a:r>
            <a:endParaRPr/>
          </a:p>
        </p:txBody>
      </p:sp>
      <p:sp>
        <p:nvSpPr>
          <p:cNvPr id="299" name="Google Shape;299;p31"/>
          <p:cNvSpPr txBox="1">
            <a:spLocks noGrp="1"/>
          </p:cNvSpPr>
          <p:nvPr>
            <p:ph type="body" idx="1"/>
          </p:nvPr>
        </p:nvSpPr>
        <p:spPr>
          <a:xfrm>
            <a:off x="838200" y="2658979"/>
            <a:ext cx="10515600" cy="3517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Catch bugs early before they reach production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Improve code quality and consistency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Promote shared understanding and team learning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Enable compliance with security and workflow standards</a:t>
            </a:r>
            <a:endParaRPr sz="2400"/>
          </a:p>
        </p:txBody>
      </p:sp>
      <p:pic>
        <p:nvPicPr>
          <p:cNvPr id="2" name="Picture 4" descr="Git Logo transparent PNG - StickPNG">
            <a:extLst>
              <a:ext uri="{FF2B5EF4-FFF2-40B4-BE49-F238E27FC236}">
                <a16:creationId xmlns:a16="http://schemas.microsoft.com/office/drawing/2014/main" id="{6472162F-3DF0-B1F3-ECE1-8E31CE32C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92529"/>
            <a:ext cx="6672942" cy="66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/>
              <a:t>Merge Conflicts</a:t>
            </a:r>
            <a:endParaRPr dirty="0"/>
          </a:p>
        </p:txBody>
      </p:sp>
      <p:sp>
        <p:nvSpPr>
          <p:cNvPr id="305" name="Google Shape;305;p32"/>
          <p:cNvSpPr txBox="1">
            <a:spLocks noGrp="1"/>
          </p:cNvSpPr>
          <p:nvPr>
            <p:ph type="body" idx="1"/>
          </p:nvPr>
        </p:nvSpPr>
        <p:spPr>
          <a:xfrm>
            <a:off x="838200" y="2526631"/>
            <a:ext cx="10515600" cy="365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Conflicts happen frequently - if you don’t merge often enough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Try to stay up-to-date with master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Learning to fix merge conflicts can be difficult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Be careful about force pushing after fixing conflicts</a:t>
            </a:r>
            <a:endParaRPr dirty="0"/>
          </a:p>
        </p:txBody>
      </p:sp>
      <p:pic>
        <p:nvPicPr>
          <p:cNvPr id="306" name="Google Shape;306;p32"/>
          <p:cNvPicPr preferRelativeResize="0"/>
          <p:nvPr/>
        </p:nvPicPr>
        <p:blipFill rotWithShape="1">
          <a:blip r:embed="rId3">
            <a:alphaModFix/>
          </a:blip>
          <a:srcRect l="7699" t="43167" r="33973" b="27799"/>
          <a:stretch/>
        </p:blipFill>
        <p:spPr>
          <a:xfrm>
            <a:off x="3548650" y="4704325"/>
            <a:ext cx="5094700" cy="199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 descr="Git Logo transparent PNG - StickPNG">
            <a:extLst>
              <a:ext uri="{FF2B5EF4-FFF2-40B4-BE49-F238E27FC236}">
                <a16:creationId xmlns:a16="http://schemas.microsoft.com/office/drawing/2014/main" id="{D9F31CE9-1044-BDA3-C94B-1AF120E63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92529"/>
            <a:ext cx="6672942" cy="66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1043631" y="511628"/>
            <a:ext cx="9942716" cy="113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</a:pPr>
            <a:r>
              <a:rPr lang="en-US" sz="4800" dirty="0"/>
              <a:t>Agenda</a:t>
            </a:r>
            <a:endParaRPr dirty="0"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1"/>
          </p:nvPr>
        </p:nvSpPr>
        <p:spPr>
          <a:xfrm>
            <a:off x="1045028" y="1371600"/>
            <a:ext cx="9941319" cy="5246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None/>
            </a:pPr>
            <a:r>
              <a:rPr lang="en-MY" sz="1800" b="1" dirty="0"/>
              <a:t>Day 1: </a:t>
            </a:r>
            <a:r>
              <a:rPr lang="en-US" sz="1800" b="1" dirty="0"/>
              <a:t>From TFS to GitLab: Foundations</a:t>
            </a:r>
            <a:endParaRPr lang="en-MY" sz="1800" dirty="0"/>
          </a:p>
          <a:p>
            <a:pPr marL="571500" lvl="1" indent="0">
              <a:buNone/>
            </a:pPr>
            <a:r>
              <a:rPr lang="en-MY" sz="1800" dirty="0"/>
              <a:t>Understanding the Shift, Git &amp; GitLab Basics, Hands-on Lab</a:t>
            </a:r>
          </a:p>
          <a:p>
            <a:pPr marL="571500" lvl="1" indent="0">
              <a:buNone/>
            </a:pPr>
            <a:endParaRPr lang="en-MY" sz="1800" dirty="0"/>
          </a:p>
          <a:p>
            <a:pPr>
              <a:buNone/>
            </a:pPr>
            <a:r>
              <a:rPr lang="en-MY" sz="1800" b="1" dirty="0"/>
              <a:t>Day 2: </a:t>
            </a:r>
            <a:r>
              <a:rPr lang="en-US" sz="1800" b="1" dirty="0"/>
              <a:t>Collaboration &amp; Code Quality in .NET Projects</a:t>
            </a:r>
          </a:p>
          <a:p>
            <a:pPr marL="571500" lvl="1" indent="0">
              <a:buNone/>
            </a:pPr>
            <a:r>
              <a:rPr lang="en-MY" sz="1800" dirty="0"/>
              <a:t>Collaboration, Traceability, Code Quality, Hands-on Lab</a:t>
            </a:r>
          </a:p>
          <a:p>
            <a:pPr marL="571500" lvl="1" indent="0">
              <a:buNone/>
            </a:pPr>
            <a:endParaRPr lang="en-MY" sz="1800" dirty="0"/>
          </a:p>
          <a:p>
            <a:pPr>
              <a:buNone/>
            </a:pPr>
            <a:r>
              <a:rPr lang="en-MY" sz="1800" b="1" dirty="0"/>
              <a:t>Day 3: CI/CD for .NET in GitLab</a:t>
            </a:r>
            <a:endParaRPr lang="en-MY" sz="1800" dirty="0"/>
          </a:p>
          <a:p>
            <a:pPr marL="571500" lvl="1" indent="0">
              <a:buNone/>
            </a:pPr>
            <a:r>
              <a:rPr lang="en-MY" sz="1800" dirty="0"/>
              <a:t>Pipelines, Delivery Efficiency, Rollback, Hands-on Lab </a:t>
            </a:r>
          </a:p>
          <a:p>
            <a:pPr marL="571500" lvl="1" indent="0">
              <a:buNone/>
            </a:pPr>
            <a:endParaRPr lang="en-MY" sz="1800" dirty="0"/>
          </a:p>
          <a:p>
            <a:pPr>
              <a:buNone/>
            </a:pPr>
            <a:r>
              <a:rPr lang="en-MY" sz="1800" b="1" dirty="0"/>
              <a:t>Day 4: Standardized Practices &amp; Developer Autonomy</a:t>
            </a:r>
          </a:p>
          <a:p>
            <a:pPr marL="571500" lvl="1" indent="0">
              <a:buNone/>
            </a:pPr>
            <a:r>
              <a:rPr lang="en-MY" sz="1800" dirty="0"/>
              <a:t>Standardization, Empowering Developers, Capstone Simulation, Wrap-Up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Best Practices for MRs</a:t>
            </a:r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body" idx="1"/>
          </p:nvPr>
        </p:nvSpPr>
        <p:spPr>
          <a:xfrm>
            <a:off x="838200" y="2117557"/>
            <a:ext cx="10515600" cy="405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Keep MRs small and focused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Write clear MR titles and descriptions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Tag the right reviewers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Address review comments promptly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GitLab’s "suggest changes" for cleaner collaboration</a:t>
            </a:r>
            <a:endParaRPr/>
          </a:p>
        </p:txBody>
      </p:sp>
      <p:pic>
        <p:nvPicPr>
          <p:cNvPr id="2" name="Picture 4" descr="Git Logo transparent PNG - StickPNG">
            <a:extLst>
              <a:ext uri="{FF2B5EF4-FFF2-40B4-BE49-F238E27FC236}">
                <a16:creationId xmlns:a16="http://schemas.microsoft.com/office/drawing/2014/main" id="{063B72FA-B2F5-E12B-D060-916F0719D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92529"/>
            <a:ext cx="6672942" cy="66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/>
              <a:t>Rebasing vs. Merging</a:t>
            </a:r>
            <a:endParaRPr dirty="0"/>
          </a:p>
        </p:txBody>
      </p:sp>
      <p:sp>
        <p:nvSpPr>
          <p:cNvPr id="318" name="Google Shape;318;p34"/>
          <p:cNvSpPr txBox="1">
            <a:spLocks noGrp="1"/>
          </p:cNvSpPr>
          <p:nvPr>
            <p:ph type="body" idx="1"/>
          </p:nvPr>
        </p:nvSpPr>
        <p:spPr>
          <a:xfrm>
            <a:off x="838200" y="2442411"/>
            <a:ext cx="10515600" cy="3734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Rebase when updating your branch from master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Merge when bringing changes from feature branch into master</a:t>
            </a:r>
            <a:endParaRPr dirty="0"/>
          </a:p>
        </p:txBody>
      </p:sp>
      <p:pic>
        <p:nvPicPr>
          <p:cNvPr id="2" name="Picture 4" descr="Git Logo transparent PNG - StickPNG">
            <a:extLst>
              <a:ext uri="{FF2B5EF4-FFF2-40B4-BE49-F238E27FC236}">
                <a16:creationId xmlns:a16="http://schemas.microsoft.com/office/drawing/2014/main" id="{1E6CF643-AF34-BED6-E37A-DAF5EC409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92529"/>
            <a:ext cx="6672942" cy="66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A Comprehensive Guide to Git: Git Merge vs. Git Rebase and Essential  Commands - Toàn Thiện Blog">
            <a:extLst>
              <a:ext uri="{FF2B5EF4-FFF2-40B4-BE49-F238E27FC236}">
                <a16:creationId xmlns:a16="http://schemas.microsoft.com/office/drawing/2014/main" id="{81750283-DE02-8EB5-89A4-8DB242D3A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978" y="3616275"/>
            <a:ext cx="6169479" cy="28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>
            <a:spLocks noGrp="1"/>
          </p:cNvSpPr>
          <p:nvPr>
            <p:ph type="ctrTitle"/>
          </p:nvPr>
        </p:nvSpPr>
        <p:spPr>
          <a:xfrm>
            <a:off x="1523999" y="1122363"/>
            <a:ext cx="9412705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 dirty="0"/>
              <a:t>GitLab Project &amp; Access Management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Organizing Projects, Managing Users, and Enabling Integrations</a:t>
            </a:r>
            <a:endParaRPr/>
          </a:p>
        </p:txBody>
      </p:sp>
      <p:pic>
        <p:nvPicPr>
          <p:cNvPr id="2" name="Picture 2" descr="Build an AI Agent that integrates with GitLab">
            <a:extLst>
              <a:ext uri="{FF2B5EF4-FFF2-40B4-BE49-F238E27FC236}">
                <a16:creationId xmlns:a16="http://schemas.microsoft.com/office/drawing/2014/main" id="{1B96C66E-31B5-DEA8-A98E-C1499D57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Creating Groups, Projects, and Repositories</a:t>
            </a:r>
            <a:endParaRPr/>
          </a:p>
        </p:txBody>
      </p:sp>
      <p:sp>
        <p:nvSpPr>
          <p:cNvPr id="330" name="Google Shape;330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Groups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</a:t>
            </a:r>
            <a:r>
              <a:rPr lang="en-US" b="1"/>
              <a:t>group</a:t>
            </a:r>
            <a:r>
              <a:rPr lang="en-US"/>
              <a:t> is a top-level container that holds projects and subgroups.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Useful for team or department organization.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Permissions and settings can be inherited by all contained projects.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Projects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</a:t>
            </a:r>
            <a:r>
              <a:rPr lang="en-US" b="1"/>
              <a:t>project</a:t>
            </a:r>
            <a:r>
              <a:rPr lang="en-US"/>
              <a:t> is a single Git repository with built-in issue tracking, CI/CD, wikis, and more.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Projects live inside </a:t>
            </a:r>
            <a:r>
              <a:rPr lang="en-US" b="1"/>
              <a:t>groups</a:t>
            </a:r>
            <a:r>
              <a:rPr lang="en-US"/>
              <a:t> or under personal namespaces.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Repositories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Git repositories store your code, tracked by Git versioning.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Each project in GitLab is backed by a Git repository.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" name="Picture 2" descr="Build an AI Agent that integrates with GitLab">
            <a:extLst>
              <a:ext uri="{FF2B5EF4-FFF2-40B4-BE49-F238E27FC236}">
                <a16:creationId xmlns:a16="http://schemas.microsoft.com/office/drawing/2014/main" id="{2D0A33E9-9052-D4E5-BED8-F0CD32BE1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Cont.</a:t>
            </a:r>
            <a:endParaRPr/>
          </a:p>
        </p:txBody>
      </p:sp>
      <p:sp>
        <p:nvSpPr>
          <p:cNvPr id="336" name="Google Shape;336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 Structure: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37" name="Google Shape;33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5233" y="2533277"/>
            <a:ext cx="7009283" cy="33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User Roles and Access Levels</a:t>
            </a:r>
            <a:endParaRPr/>
          </a:p>
        </p:txBody>
      </p:sp>
      <p:sp>
        <p:nvSpPr>
          <p:cNvPr id="343" name="Google Shape;343;p38"/>
          <p:cNvSpPr txBox="1">
            <a:spLocks noGrp="1"/>
          </p:cNvSpPr>
          <p:nvPr>
            <p:ph type="body" idx="1"/>
          </p:nvPr>
        </p:nvSpPr>
        <p:spPr>
          <a:xfrm>
            <a:off x="838200" y="183765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GitLab provides five default roles: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aphicFrame>
        <p:nvGraphicFramePr>
          <p:cNvPr id="344" name="Google Shape;344;p38"/>
          <p:cNvGraphicFramePr/>
          <p:nvPr/>
        </p:nvGraphicFramePr>
        <p:xfrm>
          <a:off x="838200" y="2796809"/>
          <a:ext cx="10515600" cy="2194620"/>
        </p:xfrm>
        <a:graphic>
          <a:graphicData uri="http://schemas.openxmlformats.org/drawingml/2006/table">
            <a:tbl>
              <a:tblPr>
                <a:noFill/>
                <a:tableStyleId>{81E08D55-7BAB-4FFA-AED3-D31B1D41EBDF}</a:tableStyleId>
              </a:tblPr>
              <a:tblGrid>
                <a:gridCol w="28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Role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Permissions Summary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Guest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View-only access to issues, public repo files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Reporter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Can view and download code, see pipelines, read-only access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Developer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Push to branches, create MRs, run pipelines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Maintainer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Merge code, manage issues, runners, and project settings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Owner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(Group-level only) Manage everything, including members/roles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5" name="Google Shape;345;p38"/>
          <p:cNvSpPr txBox="1"/>
          <p:nvPr/>
        </p:nvSpPr>
        <p:spPr>
          <a:xfrm>
            <a:off x="838200" y="5341972"/>
            <a:ext cx="805313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Best Practice:</a:t>
            </a: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least-privilege principle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assign only the access level needed.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2" descr="Build an AI Agent that integrates with GitLab">
            <a:extLst>
              <a:ext uri="{FF2B5EF4-FFF2-40B4-BE49-F238E27FC236}">
                <a16:creationId xmlns:a16="http://schemas.microsoft.com/office/drawing/2014/main" id="{2E2143B2-C606-1937-820E-DCF86F550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717884" y="67794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Public vs Private Projects</a:t>
            </a:r>
            <a:endParaRPr/>
          </a:p>
        </p:txBody>
      </p:sp>
      <p:graphicFrame>
        <p:nvGraphicFramePr>
          <p:cNvPr id="351" name="Google Shape;351;p39"/>
          <p:cNvGraphicFramePr/>
          <p:nvPr/>
        </p:nvGraphicFramePr>
        <p:xfrm>
          <a:off x="717884" y="2646538"/>
          <a:ext cx="10515600" cy="2042200"/>
        </p:xfrm>
        <a:graphic>
          <a:graphicData uri="http://schemas.openxmlformats.org/drawingml/2006/table">
            <a:tbl>
              <a:tblPr>
                <a:noFill/>
                <a:tableStyleId>{81E08D55-7BAB-4FFA-AED3-D31B1D41EBDF}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/>
                        <a:t>Project Visibility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/>
                        <a:t>Who Can View / Access?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Private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Only invited members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Internal (Self-Managed only)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Any logged-in GitLab user (not available on GitLab.com)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Public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Anyone can view project contents without authentication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2" name="Google Shape;352;p39"/>
          <p:cNvSpPr txBox="1"/>
          <p:nvPr/>
        </p:nvSpPr>
        <p:spPr>
          <a:xfrm>
            <a:off x="717883" y="5257524"/>
            <a:ext cx="96533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Even public projects can have private CI/CD variables or protected branches.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2" descr="Build an AI Agent that integrates with GitLab">
            <a:extLst>
              <a:ext uri="{FF2B5EF4-FFF2-40B4-BE49-F238E27FC236}">
                <a16:creationId xmlns:a16="http://schemas.microsoft.com/office/drawing/2014/main" id="{D384AF63-4C93-430E-B6B0-8016BB8BF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Webhooks and Integrations</a:t>
            </a:r>
            <a:endParaRPr/>
          </a:p>
        </p:txBody>
      </p:sp>
      <p:sp>
        <p:nvSpPr>
          <p:cNvPr id="358" name="Google Shape;358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What are Webhooks?</a:t>
            </a:r>
            <a:endParaRPr/>
          </a:p>
          <a:p>
            <a:pPr marL="6858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way to automatically send HTTP POST requests when certain events happen in your project.</a:t>
            </a:r>
            <a:endParaRPr/>
          </a:p>
          <a:p>
            <a:pPr marL="685800" lvl="1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/>
              <a:t>Examples:</a:t>
            </a:r>
            <a:r>
              <a:rPr lang="en-US"/>
              <a:t> Push events, merge requests, pipeline status changes</a:t>
            </a:r>
            <a:endParaRPr/>
          </a:p>
          <a:p>
            <a:pPr marL="685800" lvl="1" indent="-762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Common Use Case:</a:t>
            </a:r>
            <a:endParaRPr/>
          </a:p>
          <a:p>
            <a:pPr marL="457200" lvl="1" indent="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Notify Slack/Teams when:</a:t>
            </a:r>
            <a:endParaRPr/>
          </a:p>
          <a:p>
            <a:pPr marL="11430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 new commit is pushed</a:t>
            </a:r>
            <a:endParaRPr/>
          </a:p>
          <a:p>
            <a:pPr marL="11430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 merge request is opened</a:t>
            </a:r>
            <a:endParaRPr/>
          </a:p>
          <a:p>
            <a:pPr marL="1143000" lvl="2" indent="-22860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 pipeline fails</a:t>
            </a:r>
            <a:endParaRPr/>
          </a:p>
        </p:txBody>
      </p:sp>
      <p:pic>
        <p:nvPicPr>
          <p:cNvPr id="2" name="Picture 2" descr="Build an AI Agent that integrates with GitLab">
            <a:extLst>
              <a:ext uri="{FF2B5EF4-FFF2-40B4-BE49-F238E27FC236}">
                <a16:creationId xmlns:a16="http://schemas.microsoft.com/office/drawing/2014/main" id="{EFCECAA6-2980-7E49-E01D-A699DF40F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Integrating with Slack (Example)</a:t>
            </a:r>
            <a:endParaRPr/>
          </a:p>
        </p:txBody>
      </p:sp>
      <p:pic>
        <p:nvPicPr>
          <p:cNvPr id="25602" name="Picture 2" descr="Custom Slack Integrations for Gitlab CI/CD Pipelines | by Akshay Kapoor |  FAUN — Developer Community 🐾">
            <a:extLst>
              <a:ext uri="{FF2B5EF4-FFF2-40B4-BE49-F238E27FC236}">
                <a16:creationId xmlns:a16="http://schemas.microsoft.com/office/drawing/2014/main" id="{122194DF-83D3-FF8D-2213-EEFE9489D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182" y="1447800"/>
            <a:ext cx="4451047" cy="250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4" name="Google Shape;364;p41"/>
          <p:cNvSpPr txBox="1">
            <a:spLocks noGrp="1"/>
          </p:cNvSpPr>
          <p:nvPr>
            <p:ph type="body" idx="1"/>
          </p:nvPr>
        </p:nvSpPr>
        <p:spPr>
          <a:xfrm>
            <a:off x="838200" y="2009273"/>
            <a:ext cx="10515600" cy="416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en-US" sz="2400" dirty="0"/>
              <a:t>Go to Project &gt; Settings &gt; Integrations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en-US" sz="2400" dirty="0"/>
              <a:t>Select Slack Notifications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en-US" sz="2400" dirty="0"/>
              <a:t>Enter your Slack Webhook URL and channel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en-US" sz="2400" dirty="0"/>
              <a:t>Choose events to trigger (e.g., push, MR, pipeline fail)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</a:pPr>
            <a:r>
              <a:rPr lang="en-US" sz="2400" dirty="0"/>
              <a:t>Save</a:t>
            </a:r>
            <a:endParaRPr dirty="0"/>
          </a:p>
          <a:p>
            <a:pPr marL="514350" lvl="0" indent="-361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/>
              <a:t>Other Integration Options: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/>
              <a:t>Microsoft Teams, </a:t>
            </a:r>
            <a:r>
              <a:rPr lang="en-US" sz="2000" dirty="0" err="1"/>
              <a:t>Opsgenie</a:t>
            </a:r>
            <a:r>
              <a:rPr lang="en-US" sz="2000" dirty="0"/>
              <a:t>, Jira, GitLab Webhooks with Jenkins or other CI tools</a:t>
            </a:r>
            <a:endParaRPr sz="20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70" name="Google Shape;370;p42"/>
          <p:cNvSpPr txBox="1">
            <a:spLocks noGrp="1"/>
          </p:cNvSpPr>
          <p:nvPr>
            <p:ph type="body" idx="1"/>
          </p:nvPr>
        </p:nvSpPr>
        <p:spPr>
          <a:xfrm>
            <a:off x="838200" y="2273967"/>
            <a:ext cx="10515600" cy="3902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b="1"/>
              <a:t>Groups</a:t>
            </a:r>
            <a:r>
              <a:rPr lang="en-US"/>
              <a:t> organize related projects and control access.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Assign roles carefully using </a:t>
            </a:r>
            <a:r>
              <a:rPr lang="en-US" b="1"/>
              <a:t>GitLab’s permission model</a:t>
            </a:r>
            <a:r>
              <a:rPr lang="en-US"/>
              <a:t>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Control visibility with </a:t>
            </a:r>
            <a:r>
              <a:rPr lang="en-US" b="1"/>
              <a:t>private or public</a:t>
            </a:r>
            <a:r>
              <a:rPr lang="en-US"/>
              <a:t> project settings.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Use </a:t>
            </a:r>
            <a:r>
              <a:rPr lang="en-US" b="1"/>
              <a:t>webhooks and built-in integrations</a:t>
            </a:r>
            <a:r>
              <a:rPr lang="en-US"/>
              <a:t> to automate notifications and workflow triggers.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" name="Picture 2" descr="Build an AI Agent that integrates with GitLab">
            <a:extLst>
              <a:ext uri="{FF2B5EF4-FFF2-40B4-BE49-F238E27FC236}">
                <a16:creationId xmlns:a16="http://schemas.microsoft.com/office/drawing/2014/main" id="{F78E28EB-C71D-A44A-455C-4809D494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1043625" y="595875"/>
            <a:ext cx="99426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</a:pPr>
            <a:r>
              <a:rPr lang="en-US" sz="4800"/>
              <a:t>Workshop Objectives</a:t>
            </a:r>
            <a:endParaRPr/>
          </a:p>
        </p:txBody>
      </p:sp>
      <p:sp>
        <p:nvSpPr>
          <p:cNvPr id="127" name="Google Shape;127;p6"/>
          <p:cNvSpPr txBox="1">
            <a:spLocks noGrp="1"/>
          </p:cNvSpPr>
          <p:nvPr>
            <p:ph type="body" idx="1"/>
          </p:nvPr>
        </p:nvSpPr>
        <p:spPr>
          <a:xfrm>
            <a:off x="1043625" y="1724627"/>
            <a:ext cx="9941319" cy="389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By the end of this course, participants will be able to:</a:t>
            </a:r>
            <a:endParaRPr b="1" dirty="0"/>
          </a:p>
          <a:p>
            <a:pPr marL="495300" algn="just">
              <a:buSzPts val="2400"/>
            </a:pPr>
            <a:r>
              <a:rPr lang="en-MY" sz="1700" dirty="0"/>
              <a:t>Successfully migrate TFS projects into GitLab repositories. </a:t>
            </a:r>
          </a:p>
          <a:p>
            <a:pPr marL="495300" algn="just">
              <a:buSzPts val="2400"/>
            </a:pPr>
            <a:r>
              <a:rPr lang="en-MY" sz="1700" dirty="0"/>
              <a:t>Manage .NET solution files and dependencies under Git branching workflows. </a:t>
            </a:r>
          </a:p>
          <a:p>
            <a:pPr marL="495300" algn="just">
              <a:buSzPts val="2400"/>
            </a:pPr>
            <a:r>
              <a:rPr lang="en-MY" sz="1700" dirty="0"/>
              <a:t>Use GitLab CI/CD to build and test .NET Core/.NET Framework projects automatically. </a:t>
            </a:r>
          </a:p>
          <a:p>
            <a:pPr marL="495300" algn="just">
              <a:buSzPts val="2400"/>
            </a:pPr>
            <a:r>
              <a:rPr lang="en-MY" sz="1700" dirty="0"/>
              <a:t>Replace TFS Build/Release pipelines with GitLab pipelines. </a:t>
            </a:r>
          </a:p>
          <a:p>
            <a:pPr marL="495300" algn="just">
              <a:buSzPts val="2400"/>
            </a:pPr>
            <a:r>
              <a:rPr lang="en-MY" sz="1700" dirty="0"/>
              <a:t>Integrate quality gates such as SonarQube, </a:t>
            </a:r>
            <a:r>
              <a:rPr lang="en-MY" sz="1700" dirty="0" err="1"/>
              <a:t>NUnit</a:t>
            </a:r>
            <a:r>
              <a:rPr lang="en-MY" sz="1700" dirty="0"/>
              <a:t>, and code coverage tools into GitLab CI. </a:t>
            </a:r>
          </a:p>
          <a:p>
            <a:pPr marL="495300" algn="just">
              <a:buSzPts val="2400"/>
            </a:pPr>
            <a:r>
              <a:rPr lang="en-MY" sz="1700" dirty="0"/>
              <a:t>Confidently debug and fix issues in Git pipelines without relying on legacy TFS tools.</a:t>
            </a:r>
            <a:endParaRPr sz="17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>
          <a:extLst>
            <a:ext uri="{FF2B5EF4-FFF2-40B4-BE49-F238E27FC236}">
              <a16:creationId xmlns:a16="http://schemas.microsoft.com/office/drawing/2014/main" id="{E328FD18-6220-AD17-0A73-85CCF2729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 person holding a sign&#10;&#10;AI-generated content may be incorrect.">
            <a:extLst>
              <a:ext uri="{FF2B5EF4-FFF2-40B4-BE49-F238E27FC236}">
                <a16:creationId xmlns:a16="http://schemas.microsoft.com/office/drawing/2014/main" id="{D470ACBC-5E0B-44A8-1F56-DE3C22305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4" r="1" b="32516"/>
          <a:stretch>
            <a:fillRect/>
          </a:stretch>
        </p:blipFill>
        <p:spPr bwMode="auto">
          <a:xfrm>
            <a:off x="196850" y="173518"/>
            <a:ext cx="11798300" cy="651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5256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775" name="Rectangle 32774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Google Shape;375;p56"/>
          <p:cNvSpPr txBox="1"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 sz="6600"/>
              <a:t>Understanding GitLab CI/CD</a:t>
            </a:r>
          </a:p>
        </p:txBody>
      </p:sp>
      <p:sp>
        <p:nvSpPr>
          <p:cNvPr id="376" name="Google Shape;376;p56"/>
          <p:cNvSpPr txBox="1">
            <a:spLocks noGrp="1"/>
          </p:cNvSpPr>
          <p:nvPr>
            <p:ph type="subTitle" idx="1"/>
          </p:nvPr>
        </p:nvSpPr>
        <p:spPr>
          <a:xfrm>
            <a:off x="638881" y="5660607"/>
            <a:ext cx="10909643" cy="552659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457200" lvl="0" indent="-406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Automating Software Delivery with Pipelines</a:t>
            </a:r>
            <a:endParaRPr lang="en-MY"/>
          </a:p>
        </p:txBody>
      </p:sp>
      <p:pic>
        <p:nvPicPr>
          <p:cNvPr id="32770" name="Picture 2" descr="GitLab for CI/CD | Server Management Tips">
            <a:extLst>
              <a:ext uri="{FF2B5EF4-FFF2-40B4-BE49-F238E27FC236}">
                <a16:creationId xmlns:a16="http://schemas.microsoft.com/office/drawing/2014/main" id="{969E9A04-20C2-B084-03E7-40DB7A0FB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2247" y="591670"/>
            <a:ext cx="5682909" cy="27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7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What is GitLab CI/CD?</a:t>
            </a:r>
            <a:endParaRPr/>
          </a:p>
        </p:txBody>
      </p:sp>
      <p:sp>
        <p:nvSpPr>
          <p:cNvPr id="382" name="Google Shape;382;p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86852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1081"/>
              <a:buChar char="•"/>
            </a:pPr>
            <a:r>
              <a:rPr lang="en-US" sz="2400"/>
              <a:t>GitLab CI/CD is GitLab’s </a:t>
            </a:r>
            <a:r>
              <a:rPr lang="en-US" sz="2400" b="1"/>
              <a:t>built-in Continuous Integration and Continuous Deployment</a:t>
            </a:r>
            <a:r>
              <a:rPr lang="en-US" sz="2400"/>
              <a:t> system that automates the process of building, testing, and deploying code.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1081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081"/>
              <a:buNone/>
            </a:pPr>
            <a:r>
              <a:rPr lang="en-US" sz="2400" b="1"/>
              <a:t>Key Features: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97297"/>
              <a:buChar char="•"/>
            </a:pPr>
            <a:r>
              <a:rPr lang="en-US" sz="2000"/>
              <a:t>Integrated directly into every GitLab project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97297"/>
              <a:buChar char="•"/>
            </a:pPr>
            <a:r>
              <a:rPr lang="en-US" sz="2000"/>
              <a:t>Triggered automatically by Git events (e.g., push, merge)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97297"/>
              <a:buChar char="•"/>
            </a:pPr>
            <a:r>
              <a:rPr lang="en-US" sz="2000"/>
              <a:t>Fully customizable with .gitlab-ci.yml</a:t>
            </a:r>
            <a:endParaRPr sz="200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97297"/>
              <a:buChar char="•"/>
            </a:pPr>
            <a:r>
              <a:rPr lang="en-US" sz="2000"/>
              <a:t>Supports Docker, shell, Kubernetes runners, etc.</a:t>
            </a:r>
            <a:endParaRPr/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97297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081"/>
              <a:buNone/>
            </a:pPr>
            <a:r>
              <a:rPr lang="en-US" sz="2400" b="1"/>
              <a:t>Benefits: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97297"/>
              <a:buChar char="•"/>
            </a:pPr>
            <a:r>
              <a:rPr lang="en-US" sz="2000"/>
              <a:t>Detect bugs early, Enforce consistent workflows, Automate deployments, Increase developer productivity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1081"/>
              <a:buNone/>
            </a:pPr>
            <a:endParaRPr sz="2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How GitLab CI/CD Works</a:t>
            </a:r>
            <a:endParaRPr/>
          </a:p>
        </p:txBody>
      </p:sp>
      <p:sp>
        <p:nvSpPr>
          <p:cNvPr id="388" name="Google Shape;388;p58"/>
          <p:cNvSpPr txBox="1">
            <a:spLocks noGrp="1"/>
          </p:cNvSpPr>
          <p:nvPr>
            <p:ph type="body" idx="1"/>
          </p:nvPr>
        </p:nvSpPr>
        <p:spPr>
          <a:xfrm>
            <a:off x="838200" y="2286000"/>
            <a:ext cx="10515600" cy="3890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Workflow: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Developer pushes code to GitLab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GitLab checks for a .gitlab-ci.yml file in the project root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Pipelines defined in the YAML file are triggered automatically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CI jobs (build/test/deploy) are run using GitLab Runners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823" name="Rectangle 34822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25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18" name="Picture 2" descr="Beginner-Friendly Introduction to GitLab CI/CD | by Zuri Hunter | FAUN —  Developer Community 🐾">
            <a:extLst>
              <a:ext uri="{FF2B5EF4-FFF2-40B4-BE49-F238E27FC236}">
                <a16:creationId xmlns:a16="http://schemas.microsoft.com/office/drawing/2014/main" id="{6C57BF0E-AEE6-1DEE-E091-B8C5C8E3C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1447899"/>
            <a:ext cx="10134600" cy="390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3496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Cont.</a:t>
            </a:r>
            <a:endParaRPr/>
          </a:p>
        </p:txBody>
      </p:sp>
      <p:sp>
        <p:nvSpPr>
          <p:cNvPr id="394" name="Google Shape;394;p59"/>
          <p:cNvSpPr txBox="1">
            <a:spLocks noGrp="1"/>
          </p:cNvSpPr>
          <p:nvPr>
            <p:ph type="body" idx="1"/>
          </p:nvPr>
        </p:nvSpPr>
        <p:spPr>
          <a:xfrm>
            <a:off x="838200" y="2382253"/>
            <a:ext cx="10515600" cy="37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Terms to Know: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/>
              <a:t>Pipeline:</a:t>
            </a:r>
            <a:r>
              <a:rPr lang="en-US"/>
              <a:t> A sequence of stages/jobs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/>
              <a:t>Job:</a:t>
            </a:r>
            <a:r>
              <a:rPr lang="en-US"/>
              <a:t> A single task (e.g., run tests, build app)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/>
              <a:t>Runner:</a:t>
            </a:r>
            <a:r>
              <a:rPr lang="en-US"/>
              <a:t> An agent that executes jobs</a:t>
            </a:r>
            <a:endParaRPr/>
          </a:p>
        </p:txBody>
      </p:sp>
      <p:pic>
        <p:nvPicPr>
          <p:cNvPr id="2" name="Picture 2" descr="Build an AI Agent that integrates with GitLab">
            <a:extLst>
              <a:ext uri="{FF2B5EF4-FFF2-40B4-BE49-F238E27FC236}">
                <a16:creationId xmlns:a16="http://schemas.microsoft.com/office/drawing/2014/main" id="{75CB22D0-F20A-208B-C372-FA402700A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The .gitlab-ci.yml File</a:t>
            </a:r>
            <a:endParaRPr lang="en-US" dirty="0"/>
          </a:p>
        </p:txBody>
      </p:sp>
      <p:sp>
        <p:nvSpPr>
          <p:cNvPr id="400" name="Google Shape;400;p60"/>
          <p:cNvSpPr txBox="1">
            <a:spLocks noGrp="1"/>
          </p:cNvSpPr>
          <p:nvPr>
            <p:ph type="body" idx="1"/>
          </p:nvPr>
        </p:nvSpPr>
        <p:spPr>
          <a:xfrm>
            <a:off x="838200" y="2009273"/>
            <a:ext cx="10515600" cy="416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b="1"/>
              <a:t>Purpose:</a:t>
            </a:r>
            <a:endParaRPr lang="en-US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400"/>
              <a:t>Defines CI/CD workflow and instructions for GitLab to follow when a pipeline runs.</a:t>
            </a:r>
            <a:endParaRPr lang="en-US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b="1"/>
              <a:t>Key Sections:</a:t>
            </a:r>
            <a:endParaRPr lang="en-US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400" b="1"/>
              <a:t>stages:</a:t>
            </a:r>
            <a:r>
              <a:rPr lang="en-US" sz="2400"/>
              <a:t> Declares the pipeline steps (build, test, deploy)</a:t>
            </a:r>
            <a:endParaRPr lang="en-US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400" b="1"/>
              <a:t>jobs:</a:t>
            </a:r>
            <a:r>
              <a:rPr lang="en-US" sz="2400"/>
              <a:t> Scripts tied to stages (e.g., build-app, run-tests)</a:t>
            </a:r>
            <a:endParaRPr lang="en-US" sz="2400" dirty="0"/>
          </a:p>
        </p:txBody>
      </p:sp>
      <p:pic>
        <p:nvPicPr>
          <p:cNvPr id="2" name="Picture 2" descr="Build an AI Agent that integrates with GitLab">
            <a:extLst>
              <a:ext uri="{FF2B5EF4-FFF2-40B4-BE49-F238E27FC236}">
                <a16:creationId xmlns:a16="http://schemas.microsoft.com/office/drawing/2014/main" id="{CC24AEFE-1055-6531-5EF4-86677134D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61" descr="A screenshot of a computer program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7263" y="360956"/>
            <a:ext cx="6933432" cy="6136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Understanding Pipeline Stages</a:t>
            </a:r>
            <a:endParaRPr/>
          </a:p>
        </p:txBody>
      </p:sp>
      <p:sp>
        <p:nvSpPr>
          <p:cNvPr id="411" name="Google Shape;411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68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/>
              <a:t>Stages define the flow</a:t>
            </a:r>
            <a:r>
              <a:rPr lang="en-US"/>
              <a:t> of your pipeline: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graphicFrame>
        <p:nvGraphicFramePr>
          <p:cNvPr id="412" name="Google Shape;412;p62"/>
          <p:cNvGraphicFramePr/>
          <p:nvPr/>
        </p:nvGraphicFramePr>
        <p:xfrm>
          <a:off x="741947" y="2697480"/>
          <a:ext cx="10515600" cy="1219240"/>
        </p:xfrm>
        <a:graphic>
          <a:graphicData uri="http://schemas.openxmlformats.org/drawingml/2006/table">
            <a:tbl>
              <a:tblPr>
                <a:noFill/>
                <a:tableStyleId>{81E08D55-7BAB-4FFA-AED3-D31B1D41EBDF}</a:tableStyleId>
              </a:tblPr>
              <a:tblGrid>
                <a:gridCol w="202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Stage</a:t>
                      </a:r>
                      <a:endParaRPr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Purpose</a:t>
                      </a:r>
                      <a:endParaRPr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Example Tasks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Build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Compile and package the code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Install dependencies, compile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Test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Verify the functionality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Run unit/integration tests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Deploy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Ship to staging/production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Upload to server, trigger Helm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3" name="Google Shape;413;p62"/>
          <p:cNvSpPr txBox="1"/>
          <p:nvPr/>
        </p:nvSpPr>
        <p:spPr>
          <a:xfrm>
            <a:off x="741947" y="4511842"/>
            <a:ext cx="10515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Rules: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Jobs in the same stage run in parallel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Stages run in sequence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Best Practice: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 stages small and focused.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19" name="Google Shape;419;p63"/>
          <p:cNvSpPr txBox="1">
            <a:spLocks noGrp="1"/>
          </p:cNvSpPr>
          <p:nvPr>
            <p:ph type="body" idx="1"/>
          </p:nvPr>
        </p:nvSpPr>
        <p:spPr>
          <a:xfrm>
            <a:off x="838200" y="2249905"/>
            <a:ext cx="10515600" cy="392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400"/>
              <a:t>GitLab CI/CD automates the software lifecycle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400"/>
              <a:t>It runs pipelines based on the .gitlab-ci.yml file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400"/>
              <a:t>Pipelines consist of stages (e.g., build → test → deploy)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400"/>
              <a:t>Each job runs on a GitLab Runner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400"/>
              <a:t>Helps teams deliver faster and with higher quality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40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400"/>
          </a:p>
        </p:txBody>
      </p:sp>
      <p:pic>
        <p:nvPicPr>
          <p:cNvPr id="2" name="Picture 2" descr="Build an AI Agent that integrates with GitLab">
            <a:extLst>
              <a:ext uri="{FF2B5EF4-FFF2-40B4-BE49-F238E27FC236}">
                <a16:creationId xmlns:a16="http://schemas.microsoft.com/office/drawing/2014/main" id="{FD3A27FC-0DFC-C254-4FC5-3EB2B9DD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059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person in a tie pointing at a white board&#10;&#10;AI-generated content may be incorrect.">
            <a:extLst>
              <a:ext uri="{FF2B5EF4-FFF2-40B4-BE49-F238E27FC236}">
                <a16:creationId xmlns:a16="http://schemas.microsoft.com/office/drawing/2014/main" id="{62FB1E74-210F-3D13-1A31-AF8DC44B0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5" r="1" b="31095"/>
          <a:stretch>
            <a:fillRect/>
          </a:stretch>
        </p:blipFill>
        <p:spPr bwMode="auto"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919" name="Rectangle 38918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Google Shape;430;p64"/>
          <p:cNvSpPr txBox="1"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 sz="6600"/>
              <a:t>GitLab Runner Setup</a:t>
            </a:r>
          </a:p>
        </p:txBody>
      </p:sp>
      <p:sp>
        <p:nvSpPr>
          <p:cNvPr id="431" name="Google Shape;431;p64"/>
          <p:cNvSpPr txBox="1">
            <a:spLocks noGrp="1"/>
          </p:cNvSpPr>
          <p:nvPr>
            <p:ph type="subTitle" idx="1"/>
          </p:nvPr>
        </p:nvSpPr>
        <p:spPr>
          <a:xfrm>
            <a:off x="638881" y="5660607"/>
            <a:ext cx="10909643" cy="552659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457200" lvl="0" indent="-406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Running Your Pipelines with Custom Executors</a:t>
            </a:r>
            <a:endParaRPr lang="en-MY"/>
          </a:p>
        </p:txBody>
      </p:sp>
      <p:pic>
        <p:nvPicPr>
          <p:cNvPr id="38914" name="Picture 2" descr="HOW TO CREATE THE CI/CD USING GITLAB RUNNER WITH NODEJS ON THE EC2 INSTANCE  | (日本語) 株式会社ブリスウェル ベトナム">
            <a:extLst>
              <a:ext uri="{FF2B5EF4-FFF2-40B4-BE49-F238E27FC236}">
                <a16:creationId xmlns:a16="http://schemas.microsoft.com/office/drawing/2014/main" id="{8E5E2CEF-F9C1-2F85-C18B-57BE80DB9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5127" y="591670"/>
            <a:ext cx="3917150" cy="27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21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What is GitLab Runner?</a:t>
            </a:r>
          </a:p>
        </p:txBody>
      </p:sp>
      <p:sp>
        <p:nvSpPr>
          <p:cNvPr id="437" name="Google Shape;437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US" dirty="0"/>
              <a:t>GitLab Runner is an </a:t>
            </a:r>
            <a:r>
              <a:rPr lang="en-US" b="1" dirty="0"/>
              <a:t>open-source application</a:t>
            </a:r>
            <a:r>
              <a:rPr lang="en-US" dirty="0"/>
              <a:t> used to </a:t>
            </a:r>
            <a:r>
              <a:rPr lang="en-US" b="1" dirty="0"/>
              <a:t>run CI/CD jobs</a:t>
            </a:r>
            <a:r>
              <a:rPr lang="en-US" dirty="0"/>
              <a:t> in GitLab pipelines.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2857"/>
              <a:buNone/>
            </a:pPr>
            <a:r>
              <a:rPr lang="en-US" b="1" dirty="0"/>
              <a:t>Purpose:</a:t>
            </a:r>
            <a:endParaRPr lang="en-US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US" dirty="0"/>
              <a:t>It’s the worker agent that executes jobs defined in your .</a:t>
            </a:r>
            <a:r>
              <a:rPr lang="en-US" dirty="0" err="1"/>
              <a:t>gitlab-ci.yml</a:t>
            </a:r>
            <a:r>
              <a:rPr lang="en-US" dirty="0"/>
              <a:t> file.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2857"/>
              <a:buNone/>
            </a:pPr>
            <a:r>
              <a:rPr lang="en-US" b="1" dirty="0"/>
              <a:t>Key Points:</a:t>
            </a:r>
            <a:endParaRPr lang="en-US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US" dirty="0"/>
              <a:t>Can be installed on any platform (Linux, Windows, Mac, Docker)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US" dirty="0"/>
              <a:t>Executes jobs either locally or in containers (Docker, Kubernetes)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US" dirty="0"/>
              <a:t>Supports shared runners (global) and specific runners (project-level)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2857"/>
              <a:buNone/>
            </a:pPr>
            <a:r>
              <a:rPr lang="en-US" b="1" dirty="0"/>
              <a:t>Architecture:</a:t>
            </a:r>
            <a:endParaRPr lang="en-US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857"/>
              <a:buChar char="•"/>
            </a:pPr>
            <a:r>
              <a:rPr lang="en-US" dirty="0"/>
              <a:t>GitLab Server &lt;-- triggers --&gt; GitLab Runner &lt;-- executes --&gt; Your build/test/deploy scripts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35">
          <a:extLst>
            <a:ext uri="{FF2B5EF4-FFF2-40B4-BE49-F238E27FC236}">
              <a16:creationId xmlns:a16="http://schemas.microsoft.com/office/drawing/2014/main" id="{CD34FC09-EABA-02E5-9D74-1040656F6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5">
            <a:extLst>
              <a:ext uri="{FF2B5EF4-FFF2-40B4-BE49-F238E27FC236}">
                <a16:creationId xmlns:a16="http://schemas.microsoft.com/office/drawing/2014/main" id="{0FF2CE65-8D69-52B6-CC60-78BF59485C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GitLab Runner?</a:t>
            </a:r>
          </a:p>
        </p:txBody>
      </p:sp>
      <p:pic>
        <p:nvPicPr>
          <p:cNvPr id="40962" name="Picture 2" descr="How to Create Your Own Gitlab Runner! | by Kyo | Medium">
            <a:extLst>
              <a:ext uri="{FF2B5EF4-FFF2-40B4-BE49-F238E27FC236}">
                <a16:creationId xmlns:a16="http://schemas.microsoft.com/office/drawing/2014/main" id="{99A3B00F-BC07-DD0E-5C99-C49D2F0C5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136067"/>
            <a:ext cx="7188199" cy="458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0747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6"/>
          <p:cNvSpPr txBox="1">
            <a:spLocks noGrp="1"/>
          </p:cNvSpPr>
          <p:nvPr>
            <p:ph type="title"/>
          </p:nvPr>
        </p:nvSpPr>
        <p:spPr>
          <a:xfrm>
            <a:off x="838200" y="259096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Install GitLab Runner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Registering the Runner with a Project</a:t>
            </a:r>
            <a:endParaRPr/>
          </a:p>
        </p:txBody>
      </p:sp>
      <p:sp>
        <p:nvSpPr>
          <p:cNvPr id="448" name="Google Shape;448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9498"/>
              <a:buChar char="•"/>
            </a:pPr>
            <a:r>
              <a:rPr lang="en-US"/>
              <a:t>Command to Register: </a:t>
            </a:r>
            <a:r>
              <a:rPr lang="en-US" i="1">
                <a:solidFill>
                  <a:srgbClr val="FF6600"/>
                </a:solidFill>
              </a:rPr>
              <a:t>gitlab-runner register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9498"/>
              <a:buNone/>
            </a:pPr>
            <a:endParaRPr i="1">
              <a:solidFill>
                <a:srgbClr val="FF66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9498"/>
              <a:buChar char="•"/>
            </a:pPr>
            <a:r>
              <a:rPr lang="en-US"/>
              <a:t>Interactive Setup Prompts: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81081"/>
              <a:buChar char="•"/>
            </a:pPr>
            <a:r>
              <a:rPr lang="en-US"/>
              <a:t>GitLab URL: https://gitlab.com or your GitLab instance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81081"/>
              <a:buChar char="•"/>
            </a:pPr>
            <a:r>
              <a:rPr lang="en-US"/>
              <a:t>Token: Found in GitLab → Settings → CI/CD → Runners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81081"/>
              <a:buChar char="•"/>
            </a:pPr>
            <a:r>
              <a:rPr lang="en-US"/>
              <a:t>Description: e.g., ubuntu-runner-01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81081"/>
              <a:buChar char="•"/>
            </a:pPr>
            <a:r>
              <a:rPr lang="en-US"/>
              <a:t>Tags: Optional labels for job selection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81081"/>
              <a:buChar char="•"/>
            </a:pPr>
            <a:r>
              <a:rPr lang="en-US"/>
              <a:t>Executor: Choose from Shell, Docker, Kubernetes, etc.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9498"/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9498"/>
              <a:buChar char="•"/>
            </a:pPr>
            <a:r>
              <a:rPr lang="en-US"/>
              <a:t>Tip: Use different tags for specific runners and reference them in .gitlab-ci.yml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9498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https://docs.gitlab.com/runner/register/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9498"/>
              <a:buNone/>
            </a:pP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Runner Executor Types</a:t>
            </a:r>
            <a:endParaRPr/>
          </a:p>
        </p:txBody>
      </p:sp>
      <p:graphicFrame>
        <p:nvGraphicFramePr>
          <p:cNvPr id="454" name="Google Shape;454;p68"/>
          <p:cNvGraphicFramePr/>
          <p:nvPr/>
        </p:nvGraphicFramePr>
        <p:xfrm>
          <a:off x="838200" y="2218214"/>
          <a:ext cx="10515600" cy="3196050"/>
        </p:xfrm>
        <a:graphic>
          <a:graphicData uri="http://schemas.openxmlformats.org/drawingml/2006/table">
            <a:tbl>
              <a:tblPr>
                <a:noFill/>
                <a:tableStyleId>{81E08D55-7BAB-4FFA-AED3-D31B1D41EBDF}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Executor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Description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Use Case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Shell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Executes jobs in the shell of the host OS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Simple environments (VMs, servers)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Docker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Runs jobs inside Docker containers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Most flexible, clean environment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Docker+Machine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Auto-spins up Docker machines on demand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Scalable CI in the cloud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Kubernetes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Uses Kubernetes pods for job execution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Cloud-native CI/CD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Custom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Plug in your own logic or infrastructure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Advanced enterprise setups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60" name="Google Shape;460;p69"/>
          <p:cNvSpPr txBox="1">
            <a:spLocks noGrp="1"/>
          </p:cNvSpPr>
          <p:nvPr>
            <p:ph type="body" idx="1"/>
          </p:nvPr>
        </p:nvSpPr>
        <p:spPr>
          <a:xfrm>
            <a:off x="838200" y="2442411"/>
            <a:ext cx="10515600" cy="3734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GitLab Runner executes your .gitlab-ci.yml jobs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It can be installed on Linux, Windows, or as a Docker container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Runners must be registered with your GitLab project or group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Multiple executor types give flexibility depending on your infrastructure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997" name="Rectangle 41996">
            <a:extLst>
              <a:ext uri="{FF2B5EF4-FFF2-40B4-BE49-F238E27FC236}">
                <a16:creationId xmlns:a16="http://schemas.microsoft.com/office/drawing/2014/main" id="{DF05ACD0-FF4A-4F8F-B5C5-6A4EBD0D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98" name="Rectangle 41997">
            <a:extLst>
              <a:ext uri="{FF2B5EF4-FFF2-40B4-BE49-F238E27FC236}">
                <a16:creationId xmlns:a16="http://schemas.microsoft.com/office/drawing/2014/main" id="{4C9AFA28-B5ED-4346-9AF7-68A157F16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65" name="Google Shape;465;p70"/>
          <p:cNvSpPr txBox="1">
            <a:spLocks noGrp="1"/>
          </p:cNvSpPr>
          <p:nvPr>
            <p:ph type="ctrTitle"/>
          </p:nvPr>
        </p:nvSpPr>
        <p:spPr>
          <a:xfrm>
            <a:off x="1472608" y="1380564"/>
            <a:ext cx="4561369" cy="2346229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 sz="5400" dirty="0">
                <a:solidFill>
                  <a:srgbClr val="595959"/>
                </a:solidFill>
              </a:rPr>
              <a:t>Advanced GitLab CI/CD</a:t>
            </a:r>
          </a:p>
        </p:txBody>
      </p:sp>
      <p:sp>
        <p:nvSpPr>
          <p:cNvPr id="466" name="Google Shape;466;p70"/>
          <p:cNvSpPr txBox="1">
            <a:spLocks noGrp="1"/>
          </p:cNvSpPr>
          <p:nvPr>
            <p:ph type="subTitle" idx="1"/>
          </p:nvPr>
        </p:nvSpPr>
        <p:spPr>
          <a:xfrm>
            <a:off x="1472608" y="4061345"/>
            <a:ext cx="4561369" cy="1416090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457200" lvl="0" indent="-406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dirty="0">
                <a:solidFill>
                  <a:srgbClr val="595959"/>
                </a:solidFill>
              </a:rPr>
              <a:t>Secure, Performant, and Flexible Pipelines</a:t>
            </a:r>
          </a:p>
        </p:txBody>
      </p:sp>
      <p:pic>
        <p:nvPicPr>
          <p:cNvPr id="41986" name="Picture 2" descr="CI/CD Easy Way With GitLab :: Benson Murimi">
            <a:extLst>
              <a:ext uri="{FF2B5EF4-FFF2-40B4-BE49-F238E27FC236}">
                <a16:creationId xmlns:a16="http://schemas.microsoft.com/office/drawing/2014/main" id="{63A47221-2B97-61F8-855B-5E6DDFEB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340" y="1380565"/>
            <a:ext cx="3665619" cy="409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Secrets and CI/CD Variables</a:t>
            </a:r>
            <a:endParaRPr/>
          </a:p>
        </p:txBody>
      </p:sp>
      <p:sp>
        <p:nvSpPr>
          <p:cNvPr id="472" name="Google Shape;472;p7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b="1" dirty="0"/>
              <a:t>What are CI/CD Variables?</a:t>
            </a:r>
            <a:endParaRPr sz="2400"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Key-value pairs used to store </a:t>
            </a:r>
            <a:r>
              <a:rPr lang="en-US" b="1" dirty="0"/>
              <a:t>configurable or sensitive data</a:t>
            </a:r>
            <a:r>
              <a:rPr lang="en-US" dirty="0"/>
              <a:t> in your pipeline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Examples: API keys, deployment paths, Docker usernames/passwords</a:t>
            </a:r>
            <a:endParaRPr dirty="0"/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400" b="1" dirty="0"/>
              <a:t>Types of Variables:</a:t>
            </a:r>
            <a:endParaRPr sz="2400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  <p:graphicFrame>
        <p:nvGraphicFramePr>
          <p:cNvPr id="473" name="Google Shape;473;p71"/>
          <p:cNvGraphicFramePr/>
          <p:nvPr>
            <p:extLst>
              <p:ext uri="{D42A27DB-BD31-4B8C-83A1-F6EECF244321}">
                <p14:modId xmlns:p14="http://schemas.microsoft.com/office/powerpoint/2010/main" val="3910518938"/>
              </p:ext>
            </p:extLst>
          </p:nvPr>
        </p:nvGraphicFramePr>
        <p:xfrm>
          <a:off x="1201439" y="4867095"/>
          <a:ext cx="8702825" cy="1444805"/>
        </p:xfrm>
        <a:graphic>
          <a:graphicData uri="http://schemas.openxmlformats.org/drawingml/2006/table">
            <a:tbl>
              <a:tblPr>
                <a:noFill/>
                <a:tableStyleId>{81E08D55-7BAB-4FFA-AED3-D31B1D41EBDF}</a:tableStyleId>
              </a:tblPr>
              <a:tblGrid>
                <a:gridCol w="325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9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0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Type</a:t>
                      </a:r>
                      <a:endParaRPr dirty="0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Scope</a:t>
                      </a:r>
                      <a:endParaRPr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Example</a:t>
                      </a:r>
                      <a:endParaRPr dirty="0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Project Variables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Per-project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PROD_DB_PASSWORD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Group Variables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Across projects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SLACK_WEBHOOK_URL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Masked &amp; Protected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Secure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Values hidden in logs and restricted to protected branches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Cont.</a:t>
            </a:r>
            <a:endParaRPr/>
          </a:p>
        </p:txBody>
      </p:sp>
      <p:sp>
        <p:nvSpPr>
          <p:cNvPr id="479" name="Google Shape;479;p7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How to use in .gitlab-ci.yml: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Best Practices: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Mark secrets as </a:t>
            </a:r>
            <a:r>
              <a:rPr lang="en-US" b="1"/>
              <a:t>masked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Avoid hardcoding secrets into your YAML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</a:t>
            </a:r>
            <a:r>
              <a:rPr lang="en-US" b="1"/>
              <a:t>protected variables</a:t>
            </a:r>
            <a:r>
              <a:rPr lang="en-US"/>
              <a:t> for production-only branches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480" name="Google Shape;480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2101" y="2606026"/>
            <a:ext cx="5487166" cy="924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Google Shape;138;p7"/>
          <p:cNvSpPr txBox="1"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 fontScale="90000"/>
          </a:bodyPr>
          <a:lstStyle/>
          <a:p>
            <a:pPr lvl="0"/>
            <a:r>
              <a:rPr lang="en-US" sz="6600"/>
              <a:t>From TFS to GitLab: Foundations </a:t>
            </a:r>
            <a:endParaRPr lang="en-US" sz="6600" dirty="0"/>
          </a:p>
        </p:txBody>
      </p:sp>
      <p:sp>
        <p:nvSpPr>
          <p:cNvPr id="139" name="Google Shape;139;p7"/>
          <p:cNvSpPr txBox="1">
            <a:spLocks noGrp="1"/>
          </p:cNvSpPr>
          <p:nvPr>
            <p:ph type="subTitle" idx="1"/>
          </p:nvPr>
        </p:nvSpPr>
        <p:spPr>
          <a:xfrm>
            <a:off x="638881" y="5660607"/>
            <a:ext cx="10909643" cy="552659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571500" lvl="1" indent="0"/>
            <a:r>
              <a:rPr lang="en-MY" sz="1800"/>
              <a:t>Understanding the Shift, Git &amp; GitLab Basics, Hands-on Lab</a:t>
            </a:r>
            <a:endParaRPr lang="en-MY" sz="1800" dirty="0"/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Migrate an existing project from TFS to Git with changeset history intact">
            <a:extLst>
              <a:ext uri="{FF2B5EF4-FFF2-40B4-BE49-F238E27FC236}">
                <a16:creationId xmlns:a16="http://schemas.microsoft.com/office/drawing/2014/main" id="{DF22368D-6B0D-3198-F4CE-3D90CF7FE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22"/>
          <a:stretch>
            <a:fillRect/>
          </a:stretch>
        </p:blipFill>
        <p:spPr bwMode="auto">
          <a:xfrm>
            <a:off x="3807702" y="762206"/>
            <a:ext cx="2662546" cy="266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itLab - Cloud Services Store">
            <a:extLst>
              <a:ext uri="{FF2B5EF4-FFF2-40B4-BE49-F238E27FC236}">
                <a16:creationId xmlns:a16="http://schemas.microsoft.com/office/drawing/2014/main" id="{43CB8964-ED75-DD1C-1F2D-989D06F37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804" y="872723"/>
            <a:ext cx="2460952" cy="246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Artifacts and Caching</a:t>
            </a:r>
            <a:endParaRPr/>
          </a:p>
        </p:txBody>
      </p:sp>
      <p:sp>
        <p:nvSpPr>
          <p:cNvPr id="486" name="Google Shape;486;p7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Artifacts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Files or directories </a:t>
            </a:r>
            <a:r>
              <a:rPr lang="en-US" b="1"/>
              <a:t>saved after a job finishes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Used to </a:t>
            </a:r>
            <a:r>
              <a:rPr lang="en-US" b="1"/>
              <a:t>pass results to later jobs</a:t>
            </a:r>
            <a:r>
              <a:rPr lang="en-US"/>
              <a:t> (e.g., compiled code, test reports)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487" name="Google Shape;48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5891" y="3562424"/>
            <a:ext cx="4420217" cy="252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Artifacts and Caching Cont.</a:t>
            </a:r>
            <a:endParaRPr/>
          </a:p>
        </p:txBody>
      </p:sp>
      <p:sp>
        <p:nvSpPr>
          <p:cNvPr id="493" name="Google Shape;493;p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00087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Caching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Speeds up jobs by </a:t>
            </a:r>
            <a:r>
              <a:rPr lang="en-US" b="1"/>
              <a:t>reusing previously downloaded dependencies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Cache is </a:t>
            </a:r>
            <a:r>
              <a:rPr lang="en-US" b="1"/>
              <a:t>shared between jobs/stages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494" name="Google Shape;49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8729" y="3751746"/>
            <a:ext cx="3648584" cy="144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Artifacts and Caching Cont.</a:t>
            </a:r>
            <a:endParaRPr dirty="0"/>
          </a:p>
        </p:txBody>
      </p:sp>
      <p:sp>
        <p:nvSpPr>
          <p:cNvPr id="500" name="Google Shape;500;p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00087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/>
              <a:t>Key Difference: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graphicFrame>
        <p:nvGraphicFramePr>
          <p:cNvPr id="501" name="Google Shape;501;p75"/>
          <p:cNvGraphicFramePr/>
          <p:nvPr/>
        </p:nvGraphicFramePr>
        <p:xfrm>
          <a:off x="838200" y="3452654"/>
          <a:ext cx="10515600" cy="914430"/>
        </p:xfrm>
        <a:graphic>
          <a:graphicData uri="http://schemas.openxmlformats.org/drawingml/2006/table">
            <a:tbl>
              <a:tblPr>
                <a:noFill/>
                <a:tableStyleId>{81E08D55-7BAB-4FFA-AED3-D31B1D41EBDF}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Feature</a:t>
                      </a:r>
                      <a:endParaRPr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Purpose</a:t>
                      </a:r>
                      <a:endParaRPr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Scope</a:t>
                      </a:r>
                      <a:endParaRPr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Artifacts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Share files between jobs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Pipeline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Cache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Speed up repeated work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Runner-wide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Conditional Execution</a:t>
            </a:r>
            <a:endParaRPr/>
          </a:p>
        </p:txBody>
      </p:sp>
      <p:sp>
        <p:nvSpPr>
          <p:cNvPr id="507" name="Google Shape;507;p76"/>
          <p:cNvSpPr txBox="1">
            <a:spLocks noGrp="1"/>
          </p:cNvSpPr>
          <p:nvPr>
            <p:ph type="body" idx="1"/>
          </p:nvPr>
        </p:nvSpPr>
        <p:spPr>
          <a:xfrm>
            <a:off x="838200" y="2550695"/>
            <a:ext cx="10515600" cy="362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Conditional execution allows you to </a:t>
            </a:r>
            <a:r>
              <a:rPr lang="en-US" sz="2400" b="1"/>
              <a:t>control whether a job runs</a:t>
            </a:r>
            <a:r>
              <a:rPr lang="en-US" sz="2400"/>
              <a:t> based on </a:t>
            </a:r>
            <a:r>
              <a:rPr lang="en-US" sz="2400" b="1"/>
              <a:t>specific conditions</a:t>
            </a:r>
            <a:r>
              <a:rPr lang="en-US" sz="2400"/>
              <a:t> such as: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branch name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type of pipeline (push, merge request, schedule)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presence or value of a variable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Conditional Execution Cont.</a:t>
            </a:r>
            <a:endParaRPr/>
          </a:p>
        </p:txBody>
      </p:sp>
      <p:sp>
        <p:nvSpPr>
          <p:cNvPr id="513" name="Google Shape;513;p77"/>
          <p:cNvSpPr txBox="1">
            <a:spLocks noGrp="1"/>
          </p:cNvSpPr>
          <p:nvPr>
            <p:ph type="body" idx="1"/>
          </p:nvPr>
        </p:nvSpPr>
        <p:spPr>
          <a:xfrm>
            <a:off x="838200" y="1876926"/>
            <a:ext cx="10515600" cy="430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b="1" dirty="0"/>
              <a:t>Recommended Method: </a:t>
            </a:r>
            <a:r>
              <a:rPr lang="en-US" sz="2400" dirty="0">
                <a:solidFill>
                  <a:srgbClr val="FF6600"/>
                </a:solidFill>
              </a:rPr>
              <a:t>rules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FF6600"/>
                </a:solidFill>
              </a:rPr>
              <a:t>rules</a:t>
            </a:r>
            <a:r>
              <a:rPr lang="en-US" sz="2400" dirty="0"/>
              <a:t>: keyword to define when a job should run, be skipped, or require manual approval.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This job runs only when a commit is pushed to the main branch.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514" name="Google Shape;514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5656" y="3153698"/>
            <a:ext cx="5772956" cy="2381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Conditional Execution Cont.</a:t>
            </a:r>
            <a:endParaRPr/>
          </a:p>
        </p:txBody>
      </p:sp>
      <p:sp>
        <p:nvSpPr>
          <p:cNvPr id="520" name="Google Shape;520;p78"/>
          <p:cNvSpPr txBox="1">
            <a:spLocks noGrp="1"/>
          </p:cNvSpPr>
          <p:nvPr>
            <p:ph type="body" idx="1"/>
          </p:nvPr>
        </p:nvSpPr>
        <p:spPr>
          <a:xfrm>
            <a:off x="838200" y="1876926"/>
            <a:ext cx="10515600" cy="430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Common Conditions You Can Use</a:t>
            </a:r>
            <a:endParaRPr/>
          </a:p>
        </p:txBody>
      </p:sp>
      <p:graphicFrame>
        <p:nvGraphicFramePr>
          <p:cNvPr id="521" name="Google Shape;521;p78"/>
          <p:cNvGraphicFramePr/>
          <p:nvPr/>
        </p:nvGraphicFramePr>
        <p:xfrm>
          <a:off x="838200" y="3086894"/>
          <a:ext cx="10515600" cy="1524050"/>
        </p:xfrm>
        <a:graphic>
          <a:graphicData uri="http://schemas.openxmlformats.org/drawingml/2006/table">
            <a:tbl>
              <a:tblPr>
                <a:noFill/>
                <a:tableStyleId>{81E08D55-7BAB-4FFA-AED3-D31B1D41EBDF}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Condition</a:t>
                      </a:r>
                      <a:endParaRPr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Description</a:t>
                      </a:r>
                      <a:endParaRPr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$CI_COMMIT_BRANCH == "main"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Only run for a specific branch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$CI_COMMIT_TAG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Only run when a tag is pushed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$CI_PIPELINE_SOURCE == "schedule"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Run only for scheduled pipelines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$MY_CUSTOM_VAR == "true"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Run based on custom variable value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Conditional Execution Cont.</a:t>
            </a:r>
            <a:endParaRPr/>
          </a:p>
        </p:txBody>
      </p:sp>
      <p:sp>
        <p:nvSpPr>
          <p:cNvPr id="527" name="Google Shape;527;p79"/>
          <p:cNvSpPr txBox="1">
            <a:spLocks noGrp="1"/>
          </p:cNvSpPr>
          <p:nvPr>
            <p:ph type="body" idx="1"/>
          </p:nvPr>
        </p:nvSpPr>
        <p:spPr>
          <a:xfrm>
            <a:off x="838200" y="2478505"/>
            <a:ext cx="10515600" cy="3698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Best Practices: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Prefer rules: over the old only: / except: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manual jobs for sensitive steps (like production deployment)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Combine multiple conditions using multiple rules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Matrix Builds &amp; Parallel Jobs</a:t>
            </a:r>
            <a:endParaRPr/>
          </a:p>
        </p:txBody>
      </p:sp>
      <p:sp>
        <p:nvSpPr>
          <p:cNvPr id="533" name="Google Shape;533;p80"/>
          <p:cNvSpPr txBox="1">
            <a:spLocks noGrp="1"/>
          </p:cNvSpPr>
          <p:nvPr>
            <p:ph type="body" idx="1"/>
          </p:nvPr>
        </p:nvSpPr>
        <p:spPr>
          <a:xfrm>
            <a:off x="838200" y="2658979"/>
            <a:ext cx="10880558" cy="351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A </a:t>
            </a:r>
            <a:r>
              <a:rPr lang="en-US" b="1">
                <a:solidFill>
                  <a:srgbClr val="FF6600"/>
                </a:solidFill>
              </a:rPr>
              <a:t>Matrix Build</a:t>
            </a:r>
            <a:r>
              <a:rPr lang="en-US">
                <a:solidFill>
                  <a:srgbClr val="FF6600"/>
                </a:solidFill>
              </a:rPr>
              <a:t> </a:t>
            </a:r>
            <a:r>
              <a:rPr lang="en-US"/>
              <a:t>runs the </a:t>
            </a:r>
            <a:r>
              <a:rPr lang="en-US" b="1"/>
              <a:t>same job multiple times</a:t>
            </a:r>
            <a:r>
              <a:rPr lang="en-US"/>
              <a:t> with </a:t>
            </a:r>
            <a:r>
              <a:rPr lang="en-US" b="1"/>
              <a:t>different sets of variables</a:t>
            </a:r>
            <a:r>
              <a:rPr lang="en-US"/>
              <a:t>.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This is useful for: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Testing your app on multiple environments (e.g., OS, Node versions)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Avoiding copy-pasting multiple jobs for each combination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Matrix Builds &amp; Parallel Jobs Cont.</a:t>
            </a:r>
            <a:endParaRPr/>
          </a:p>
        </p:txBody>
      </p:sp>
      <p:sp>
        <p:nvSpPr>
          <p:cNvPr id="539" name="Google Shape;539;p81"/>
          <p:cNvSpPr txBox="1">
            <a:spLocks noGrp="1"/>
          </p:cNvSpPr>
          <p:nvPr>
            <p:ph type="body" idx="1"/>
          </p:nvPr>
        </p:nvSpPr>
        <p:spPr>
          <a:xfrm>
            <a:off x="838200" y="2021305"/>
            <a:ext cx="10515600" cy="4155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Example: Matrix Build for OS and Node Versions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Result:</a:t>
            </a:r>
            <a:br>
              <a:rPr lang="en-US"/>
            </a:br>
            <a:r>
              <a:rPr lang="en-US"/>
              <a:t>This will create 4 jobs: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ubuntu + node14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ubuntu + node16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 + node14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 + node16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Each job runs </a:t>
            </a:r>
            <a:r>
              <a:rPr lang="en-US" sz="2400" b="1"/>
              <a:t>in parallel</a:t>
            </a:r>
            <a:r>
              <a:rPr lang="en-US" sz="2400"/>
              <a:t>, with its own OS and Node version combination.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540" name="Google Shape;540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6990" y="2884527"/>
            <a:ext cx="5391902" cy="2429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Matrix Builds &amp; Parallel Jobs Cont.</a:t>
            </a:r>
            <a:endParaRPr/>
          </a:p>
        </p:txBody>
      </p:sp>
      <p:sp>
        <p:nvSpPr>
          <p:cNvPr id="546" name="Google Shape;546;p82"/>
          <p:cNvSpPr txBox="1">
            <a:spLocks noGrp="1"/>
          </p:cNvSpPr>
          <p:nvPr>
            <p:ph type="body" idx="1"/>
          </p:nvPr>
        </p:nvSpPr>
        <p:spPr>
          <a:xfrm>
            <a:off x="838199" y="2209800"/>
            <a:ext cx="11024937" cy="396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solidFill>
                  <a:srgbClr val="FF6600"/>
                </a:solidFill>
              </a:rPr>
              <a:t>Parallel jobs </a:t>
            </a:r>
            <a:r>
              <a:rPr lang="en-US" dirty="0"/>
              <a:t>let you </a:t>
            </a:r>
            <a:r>
              <a:rPr lang="en-US" b="1" dirty="0"/>
              <a:t>split a single job</a:t>
            </a:r>
            <a:r>
              <a:rPr lang="en-US" dirty="0"/>
              <a:t> into multiple </a:t>
            </a:r>
            <a:r>
              <a:rPr lang="en-US" b="1" dirty="0"/>
              <a:t>identical instances</a:t>
            </a:r>
            <a:r>
              <a:rPr lang="en-US" dirty="0"/>
              <a:t> to save time.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Use it for: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Splitting long-running tests across multiple runners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Load testing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Processing data chunks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A440E-B03F-52A7-94D5-9758812C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C8D28"/>
                </a:solidFill>
              </a:rPr>
              <a:t>How TFS (TFVC) Differs From Git</a:t>
            </a:r>
            <a:endParaRPr lang="en-MY" b="1" dirty="0">
              <a:solidFill>
                <a:srgbClr val="FC8D28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66513-47E9-C34E-6AF3-F90CFA7D7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222339"/>
            <a:ext cx="10515600" cy="3954624"/>
          </a:xfrm>
        </p:spPr>
        <p:txBody>
          <a:bodyPr/>
          <a:lstStyle/>
          <a:p>
            <a:r>
              <a:rPr lang="en-US" b="1" dirty="0"/>
              <a:t>Centralized Version Control (TFS/TFVC)</a:t>
            </a:r>
          </a:p>
          <a:p>
            <a:pPr lvl="1"/>
            <a:r>
              <a:rPr lang="en-US" dirty="0"/>
              <a:t>One central server stores all versions</a:t>
            </a:r>
          </a:p>
          <a:p>
            <a:pPr lvl="1"/>
            <a:r>
              <a:rPr lang="en-MY" dirty="0"/>
              <a:t>Developers depend on server availability</a:t>
            </a:r>
          </a:p>
          <a:p>
            <a:pPr lvl="1"/>
            <a:r>
              <a:rPr lang="en-MY" dirty="0"/>
              <a:t>Check-in / check-out workflow</a:t>
            </a:r>
          </a:p>
          <a:p>
            <a:pPr lvl="1"/>
            <a:r>
              <a:rPr lang="en-MY" dirty="0"/>
              <a:t>Weak offline support</a:t>
            </a:r>
          </a:p>
          <a:p>
            <a:pPr lvl="1"/>
            <a:r>
              <a:rPr lang="en-US" dirty="0"/>
              <a:t>Branching is heavy and slow</a:t>
            </a:r>
          </a:p>
          <a:p>
            <a:pPr lvl="1"/>
            <a:r>
              <a:rPr lang="en-US" dirty="0"/>
              <a:t>Changes are serialized (historically locking-based model)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519378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Matrix Builds &amp; Parallel Jobs Cont.</a:t>
            </a:r>
            <a:endParaRPr/>
          </a:p>
        </p:txBody>
      </p:sp>
      <p:sp>
        <p:nvSpPr>
          <p:cNvPr id="552" name="Google Shape;552;p83"/>
          <p:cNvSpPr txBox="1">
            <a:spLocks noGrp="1"/>
          </p:cNvSpPr>
          <p:nvPr>
            <p:ph type="body" idx="1"/>
          </p:nvPr>
        </p:nvSpPr>
        <p:spPr>
          <a:xfrm>
            <a:off x="838200" y="2021305"/>
            <a:ext cx="10515600" cy="4155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Example: Run the same job 3 times in parallel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Result: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n-US"/>
              <a:t>Three identical jobs will run at the same time, each independently executing the same script.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553" name="Google Shape;553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4326" y="2797231"/>
            <a:ext cx="3895962" cy="1848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Matrix vs Parallel – Key Difference</a:t>
            </a:r>
            <a:endParaRPr/>
          </a:p>
        </p:txBody>
      </p:sp>
      <p:graphicFrame>
        <p:nvGraphicFramePr>
          <p:cNvPr id="559" name="Google Shape;559;p84"/>
          <p:cNvGraphicFramePr/>
          <p:nvPr>
            <p:extLst>
              <p:ext uri="{D42A27DB-BD31-4B8C-83A1-F6EECF244321}">
                <p14:modId xmlns:p14="http://schemas.microsoft.com/office/powerpoint/2010/main" val="4031426282"/>
              </p:ext>
            </p:extLst>
          </p:nvPr>
        </p:nvGraphicFramePr>
        <p:xfrm>
          <a:off x="838200" y="2496266"/>
          <a:ext cx="10515600" cy="1219240"/>
        </p:xfrm>
        <a:graphic>
          <a:graphicData uri="http://schemas.openxmlformats.org/drawingml/2006/table">
            <a:tbl>
              <a:tblPr>
                <a:noFill/>
                <a:tableStyleId>{81E08D55-7BAB-4FFA-AED3-D31B1D41EBDF}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Feature</a:t>
                      </a:r>
                      <a:endParaRPr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/>
                        <a:t>Matrix Build</a:t>
                      </a:r>
                      <a:endParaRPr dirty="0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/>
                        <a:t>Parallel Job</a:t>
                      </a:r>
                      <a:endParaRPr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Purpose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Run job with different variables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Run same job multiple times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Custom logic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Yes – values change per job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No – logic is identical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Use case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Test multiple OS/language versions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Speed up job or simulate load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0" name="Google Shape;560;p84"/>
          <p:cNvSpPr txBox="1">
            <a:spLocks noGrp="1"/>
          </p:cNvSpPr>
          <p:nvPr>
            <p:ph type="body" idx="1"/>
          </p:nvPr>
        </p:nvSpPr>
        <p:spPr>
          <a:xfrm>
            <a:off x="838200" y="4233662"/>
            <a:ext cx="10515600" cy="1943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400"/>
              <a:t>Use matrix builds for environment/version testing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400"/>
              <a:t>Use parallel jobs to speed up test execution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400"/>
              <a:t>Combine both for advanced CI/CD pipelines</a:t>
            </a:r>
            <a:endParaRPr sz="24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566" name="Google Shape;566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Use </a:t>
            </a:r>
            <a:r>
              <a:rPr lang="en-US">
                <a:solidFill>
                  <a:srgbClr val="FF6600"/>
                </a:solidFill>
              </a:rPr>
              <a:t>CI/CD variables </a:t>
            </a:r>
            <a:r>
              <a:rPr lang="en-US"/>
              <a:t>for secrets and environment configuration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rgbClr val="FF6600"/>
                </a:solidFill>
              </a:rPr>
              <a:t>Artifacts</a:t>
            </a:r>
            <a:r>
              <a:rPr lang="en-US"/>
              <a:t> transfer files between jobs; caching accelerates builds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Use </a:t>
            </a:r>
            <a:r>
              <a:rPr lang="en-US">
                <a:solidFill>
                  <a:srgbClr val="FF6600"/>
                </a:solidFill>
              </a:rPr>
              <a:t>rules</a:t>
            </a:r>
            <a:r>
              <a:rPr lang="en-US"/>
              <a:t> for conditional execution of jobs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rgbClr val="FF6600"/>
                </a:solidFill>
              </a:rPr>
              <a:t>Matrix</a:t>
            </a:r>
            <a:r>
              <a:rPr lang="en-US"/>
              <a:t> and </a:t>
            </a:r>
            <a:r>
              <a:rPr lang="en-US">
                <a:solidFill>
                  <a:srgbClr val="FF6600"/>
                </a:solidFill>
              </a:rPr>
              <a:t>parallel</a:t>
            </a:r>
            <a:r>
              <a:rPr lang="en-US"/>
              <a:t> jobs help you test faster across many configs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00" name="Rectangle 12299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A person pointing at a sign&#10;&#10;AI-generated content may be incorrect.">
            <a:extLst>
              <a:ext uri="{FF2B5EF4-FFF2-40B4-BE49-F238E27FC236}">
                <a16:creationId xmlns:a16="http://schemas.microsoft.com/office/drawing/2014/main" id="{6D45EBC5-4020-DC4D-352B-C9AD5EFA9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2" r="1" b="33547"/>
          <a:stretch>
            <a:fillRect/>
          </a:stretch>
        </p:blipFill>
        <p:spPr bwMode="auto"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2973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9" name="Rectangle 1434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1ABF0-8CAA-41B0-4894-ADD100FC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MY" sz="5000" b="1"/>
              <a:t>What is GitFlow?</a:t>
            </a:r>
          </a:p>
        </p:txBody>
      </p:sp>
      <p:sp>
        <p:nvSpPr>
          <p:cNvPr id="1435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51CCD-1010-9283-CD44-1229A587A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114300" indent="0">
              <a:buNone/>
            </a:pPr>
            <a:r>
              <a:rPr lang="en-US" sz="2000"/>
              <a:t>GitFlow is a </a:t>
            </a:r>
            <a:r>
              <a:rPr lang="en-US" sz="2000" b="1"/>
              <a:t>multi-branch</a:t>
            </a:r>
            <a:r>
              <a:rPr lang="en-US" sz="2000"/>
              <a:t> model with strict separation of development stages.</a:t>
            </a:r>
          </a:p>
          <a:p>
            <a:pPr marL="114300" indent="0">
              <a:buNone/>
            </a:pPr>
            <a:r>
              <a:rPr lang="en-US" sz="2000" b="1"/>
              <a:t>Core branches:</a:t>
            </a:r>
            <a:endParaRPr lang="en-US" sz="2000"/>
          </a:p>
          <a:p>
            <a:r>
              <a:rPr lang="en-US" sz="2000"/>
              <a:t>main (production-ready code)</a:t>
            </a:r>
          </a:p>
          <a:p>
            <a:r>
              <a:rPr lang="en-US" sz="2000"/>
              <a:t>develop (integration branch)</a:t>
            </a:r>
          </a:p>
          <a:p>
            <a:r>
              <a:rPr lang="en-US" sz="2000"/>
              <a:t>feature/*</a:t>
            </a:r>
          </a:p>
          <a:p>
            <a:r>
              <a:rPr lang="en-US" sz="2000"/>
              <a:t>release/*</a:t>
            </a:r>
          </a:p>
          <a:p>
            <a:r>
              <a:rPr lang="en-US" sz="2000"/>
              <a:t>hotfix/*</a:t>
            </a:r>
          </a:p>
          <a:p>
            <a:endParaRPr lang="en-MY" sz="2000"/>
          </a:p>
        </p:txBody>
      </p:sp>
      <p:pic>
        <p:nvPicPr>
          <p:cNvPr id="14338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C36EA2-9EB9-48DC-1563-2A8A678F9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368240"/>
            <a:ext cx="5458968" cy="412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64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3D26E-E592-122C-1808-23676E51F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>
                <a:solidFill>
                  <a:srgbClr val="FC8D28"/>
                </a:solidFill>
              </a:rPr>
              <a:t>GitFlow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FAE98-7947-1D30-E452-0BA03834A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b="1" dirty="0"/>
              <a:t>Strengths</a:t>
            </a:r>
          </a:p>
          <a:p>
            <a:r>
              <a:rPr lang="en-US" dirty="0"/>
              <a:t>Highly structured</a:t>
            </a:r>
          </a:p>
          <a:p>
            <a:r>
              <a:rPr lang="en-US" dirty="0"/>
              <a:t>Good for large applications</a:t>
            </a:r>
          </a:p>
          <a:p>
            <a:r>
              <a:rPr lang="en-US" dirty="0"/>
              <a:t>Clear separation between development &amp; release preparation</a:t>
            </a:r>
          </a:p>
          <a:p>
            <a:pPr marL="114300" indent="0">
              <a:buNone/>
            </a:pPr>
            <a:r>
              <a:rPr lang="en-US" b="1" dirty="0"/>
              <a:t>Weaknesses</a:t>
            </a:r>
          </a:p>
          <a:p>
            <a:r>
              <a:rPr lang="en-US" dirty="0"/>
              <a:t>Too many long-lived branches</a:t>
            </a:r>
          </a:p>
          <a:p>
            <a:r>
              <a:rPr lang="en-US" dirty="0"/>
              <a:t>Slower cycle time</a:t>
            </a:r>
          </a:p>
          <a:p>
            <a:r>
              <a:rPr lang="en-US" dirty="0"/>
              <a:t>Overkill for teams practicing continuous delivery</a:t>
            </a:r>
          </a:p>
          <a:p>
            <a:r>
              <a:rPr lang="en-US" dirty="0"/>
              <a:t>Merge churn increases complexity in CI/CD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711933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48CFBF-8E53-6B4E-8EB8-D4B765490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MY" sz="5000" b="1"/>
              <a:t>What is GitLab Flow?</a:t>
            </a:r>
          </a:p>
        </p:txBody>
      </p:sp>
      <p:sp>
        <p:nvSpPr>
          <p:cNvPr id="1536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1D966-CE67-E2C9-CCAC-89E95794F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114300" indent="0">
              <a:buNone/>
            </a:pPr>
            <a:r>
              <a:rPr lang="en-US" sz="1900"/>
              <a:t>GitLab Flow is a </a:t>
            </a:r>
            <a:r>
              <a:rPr lang="en-US" sz="1900" b="1"/>
              <a:t>simpler, more modern approach</a:t>
            </a:r>
            <a:r>
              <a:rPr lang="en-US" sz="1900"/>
              <a:t> combining feature branches + environment branches.</a:t>
            </a:r>
          </a:p>
          <a:p>
            <a:pPr marL="114300" indent="0">
              <a:buNone/>
            </a:pPr>
            <a:r>
              <a:rPr lang="en-US" sz="1900" b="1"/>
              <a:t>Core Model</a:t>
            </a:r>
          </a:p>
          <a:p>
            <a:r>
              <a:rPr lang="en-US" sz="1900"/>
              <a:t>main = source of truth</a:t>
            </a:r>
          </a:p>
          <a:p>
            <a:r>
              <a:rPr lang="en-US" sz="1900"/>
              <a:t>feature/* → merge via MR</a:t>
            </a:r>
          </a:p>
          <a:p>
            <a:r>
              <a:rPr lang="en-US" sz="1900"/>
              <a:t>Optional branches per environment:</a:t>
            </a:r>
          </a:p>
          <a:p>
            <a:pPr lvl="1"/>
            <a:r>
              <a:rPr lang="en-US" sz="1900"/>
              <a:t>production</a:t>
            </a:r>
          </a:p>
          <a:p>
            <a:pPr lvl="1"/>
            <a:r>
              <a:rPr lang="en-US" sz="1900"/>
              <a:t>staging</a:t>
            </a:r>
          </a:p>
          <a:p>
            <a:pPr lvl="1"/>
            <a:r>
              <a:rPr lang="en-US" sz="1900"/>
              <a:t>pre-production</a:t>
            </a:r>
          </a:p>
          <a:p>
            <a:endParaRPr lang="en-MY" sz="190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8F843F9-E3DF-93BA-5F5D-3FA53A628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664965"/>
            <a:ext cx="5458968" cy="552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2513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584A-AEEA-EB7B-917E-B91BF373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>
                <a:solidFill>
                  <a:srgbClr val="FC8D28"/>
                </a:solidFill>
              </a:rPr>
              <a:t>GitLab Flow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D6E35-2648-C790-17F3-017449BE7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MY" b="1" dirty="0"/>
              <a:t>Strengths</a:t>
            </a:r>
          </a:p>
          <a:p>
            <a:r>
              <a:rPr lang="en-MY" dirty="0"/>
              <a:t>Simple branching → fewer merges</a:t>
            </a:r>
          </a:p>
          <a:p>
            <a:r>
              <a:rPr lang="en-MY" dirty="0"/>
              <a:t>Works perfectly with GitLab CI/CD</a:t>
            </a:r>
          </a:p>
          <a:p>
            <a:r>
              <a:rPr lang="en-MY" dirty="0"/>
              <a:t>Faster delivery cycle</a:t>
            </a:r>
          </a:p>
          <a:p>
            <a:r>
              <a:rPr lang="en-MY" dirty="0"/>
              <a:t>Clear mapping between branches &amp; environments</a:t>
            </a:r>
          </a:p>
          <a:p>
            <a:r>
              <a:rPr lang="en-MY" dirty="0"/>
              <a:t>Ideal for cloud-native &amp; containerized .NET apps</a:t>
            </a:r>
          </a:p>
          <a:p>
            <a:pPr marL="114300" indent="0">
              <a:buNone/>
            </a:pPr>
            <a:r>
              <a:rPr lang="en-MY" b="1" dirty="0"/>
              <a:t>Weaknesses</a:t>
            </a:r>
          </a:p>
          <a:p>
            <a:r>
              <a:rPr lang="en-MY" dirty="0"/>
              <a:t>Requires disciplined MR usage</a:t>
            </a:r>
          </a:p>
          <a:p>
            <a:r>
              <a:rPr lang="en-MY" dirty="0"/>
              <a:t>Less suited for heavily manual release processes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231489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9C2BB-4445-F6D4-7BBD-35022FBE5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GitFlow vs GitLab Flow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9F473D-4494-6248-A691-B4F639983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911883"/>
              </p:ext>
            </p:extLst>
          </p:nvPr>
        </p:nvGraphicFramePr>
        <p:xfrm>
          <a:off x="319264" y="2835797"/>
          <a:ext cx="11548873" cy="3405860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3837183">
                  <a:extLst>
                    <a:ext uri="{9D8B030D-6E8A-4147-A177-3AD203B41FA5}">
                      <a16:colId xmlns:a16="http://schemas.microsoft.com/office/drawing/2014/main" val="3727966465"/>
                    </a:ext>
                  </a:extLst>
                </a:gridCol>
                <a:gridCol w="3837183">
                  <a:extLst>
                    <a:ext uri="{9D8B030D-6E8A-4147-A177-3AD203B41FA5}">
                      <a16:colId xmlns:a16="http://schemas.microsoft.com/office/drawing/2014/main" val="4068734758"/>
                    </a:ext>
                  </a:extLst>
                </a:gridCol>
                <a:gridCol w="3874507">
                  <a:extLst>
                    <a:ext uri="{9D8B030D-6E8A-4147-A177-3AD203B41FA5}">
                      <a16:colId xmlns:a16="http://schemas.microsoft.com/office/drawing/2014/main" val="2060769908"/>
                    </a:ext>
                  </a:extLst>
                </a:gridCol>
              </a:tblGrid>
              <a:tr h="62347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1" u="none" strike="noStrike">
                          <a:effectLst/>
                        </a:rPr>
                        <a:t>Criteria</a:t>
                      </a:r>
                      <a:endParaRPr lang="en-MY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1" u="none" strike="noStrike">
                          <a:effectLst/>
                        </a:rPr>
                        <a:t>GitFlow</a:t>
                      </a:r>
                      <a:endParaRPr lang="en-MY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1" u="none" strike="noStrike" dirty="0">
                          <a:effectLst/>
                        </a:rPr>
                        <a:t>GitLab Flow</a:t>
                      </a:r>
                      <a:endParaRPr lang="en-MY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extLst>
                  <a:ext uri="{0D108BD9-81ED-4DB2-BD59-A6C34878D82A}">
                    <a16:rowId xmlns:a16="http://schemas.microsoft.com/office/drawing/2014/main" val="1408366231"/>
                  </a:ext>
                </a:extLst>
              </a:tr>
              <a:tr h="34779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1" u="none" strike="noStrike">
                          <a:effectLst/>
                        </a:rPr>
                        <a:t>Complexity</a:t>
                      </a:r>
                      <a:endParaRPr lang="en-MY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0" u="none" strike="noStrike">
                          <a:effectLst/>
                        </a:rPr>
                        <a:t>High (many branches)</a:t>
                      </a:r>
                      <a:endParaRPr lang="en-MY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0" u="none" strike="noStrike">
                          <a:effectLst/>
                        </a:rPr>
                        <a:t>Low (simple model)</a:t>
                      </a:r>
                      <a:endParaRPr lang="en-MY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extLst>
                  <a:ext uri="{0D108BD9-81ED-4DB2-BD59-A6C34878D82A}">
                    <a16:rowId xmlns:a16="http://schemas.microsoft.com/office/drawing/2014/main" val="3777427307"/>
                  </a:ext>
                </a:extLst>
              </a:tr>
              <a:tr h="34779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1" u="none" strike="noStrike">
                          <a:effectLst/>
                        </a:rPr>
                        <a:t>Release Model</a:t>
                      </a:r>
                      <a:endParaRPr lang="en-MY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0" u="none" strike="noStrike">
                          <a:effectLst/>
                        </a:rPr>
                        <a:t>Suited for scheduled releases</a:t>
                      </a:r>
                      <a:endParaRPr lang="en-MY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0" u="none" strike="noStrike">
                          <a:effectLst/>
                        </a:rPr>
                        <a:t>Suited for continuous delivery</a:t>
                      </a:r>
                      <a:endParaRPr lang="en-MY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extLst>
                  <a:ext uri="{0D108BD9-81ED-4DB2-BD59-A6C34878D82A}">
                    <a16:rowId xmlns:a16="http://schemas.microsoft.com/office/drawing/2014/main" val="3627384940"/>
                  </a:ext>
                </a:extLst>
              </a:tr>
              <a:tr h="34779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1" u="none" strike="noStrike">
                          <a:effectLst/>
                        </a:rPr>
                        <a:t>CI/CD Fit</a:t>
                      </a:r>
                      <a:endParaRPr lang="en-MY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0" u="none" strike="noStrike">
                          <a:effectLst/>
                        </a:rPr>
                        <a:t>Requires extra automation</a:t>
                      </a:r>
                      <a:endParaRPr lang="en-MY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0" u="none" strike="noStrike">
                          <a:effectLst/>
                        </a:rPr>
                        <a:t>Designed for GitLab CI/CD</a:t>
                      </a:r>
                      <a:endParaRPr lang="en-MY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extLst>
                  <a:ext uri="{0D108BD9-81ED-4DB2-BD59-A6C34878D82A}">
                    <a16:rowId xmlns:a16="http://schemas.microsoft.com/office/drawing/2014/main" val="2035088263"/>
                  </a:ext>
                </a:extLst>
              </a:tr>
              <a:tr h="34779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1" u="none" strike="noStrike">
                          <a:effectLst/>
                        </a:rPr>
                        <a:t>Team Size</a:t>
                      </a:r>
                      <a:endParaRPr lang="en-MY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>
                          <a:effectLst/>
                        </a:rPr>
                        <a:t>Large teams with heavy processes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u="none" strike="noStrike">
                          <a:effectLst/>
                        </a:rPr>
                        <a:t>Any size, especially agile teams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extLst>
                  <a:ext uri="{0D108BD9-81ED-4DB2-BD59-A6C34878D82A}">
                    <a16:rowId xmlns:a16="http://schemas.microsoft.com/office/drawing/2014/main" val="1709316926"/>
                  </a:ext>
                </a:extLst>
              </a:tr>
              <a:tr h="34779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1" u="none" strike="noStrike">
                          <a:effectLst/>
                        </a:rPr>
                        <a:t>Branch Lifetime</a:t>
                      </a:r>
                      <a:endParaRPr lang="en-MY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0" u="none" strike="noStrike">
                          <a:effectLst/>
                        </a:rPr>
                        <a:t>Long-lived branches</a:t>
                      </a:r>
                      <a:endParaRPr lang="en-MY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0" u="none" strike="noStrike">
                          <a:effectLst/>
                        </a:rPr>
                        <a:t>Mostly short-lived feature branches</a:t>
                      </a:r>
                      <a:endParaRPr lang="en-MY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extLst>
                  <a:ext uri="{0D108BD9-81ED-4DB2-BD59-A6C34878D82A}">
                    <a16:rowId xmlns:a16="http://schemas.microsoft.com/office/drawing/2014/main" val="3896806979"/>
                  </a:ext>
                </a:extLst>
              </a:tr>
              <a:tr h="34779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1" u="none" strike="noStrike">
                          <a:effectLst/>
                        </a:rPr>
                        <a:t>Hotfix Handling</a:t>
                      </a:r>
                      <a:endParaRPr lang="en-MY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0" u="none" strike="noStrike">
                          <a:effectLst/>
                        </a:rPr>
                        <a:t>Dedicated hotfix branch</a:t>
                      </a:r>
                      <a:endParaRPr lang="en-MY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0" u="none" strike="noStrike">
                          <a:effectLst/>
                        </a:rPr>
                        <a:t>Easy: branch from main</a:t>
                      </a:r>
                      <a:endParaRPr lang="en-MY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extLst>
                  <a:ext uri="{0D108BD9-81ED-4DB2-BD59-A6C34878D82A}">
                    <a16:rowId xmlns:a16="http://schemas.microsoft.com/office/drawing/2014/main" val="642906733"/>
                  </a:ext>
                </a:extLst>
              </a:tr>
              <a:tr h="34779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1" u="none" strike="noStrike">
                          <a:effectLst/>
                        </a:rPr>
                        <a:t>Suitable For .NET monoliths?</a:t>
                      </a:r>
                      <a:endParaRPr lang="en-MY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0" u="none" strike="noStrike">
                          <a:effectLst/>
                        </a:rPr>
                        <a:t>Yes</a:t>
                      </a:r>
                      <a:endParaRPr lang="en-MY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0" u="none" strike="noStrike">
                          <a:effectLst/>
                        </a:rPr>
                        <a:t>Yes</a:t>
                      </a:r>
                      <a:endParaRPr lang="en-MY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extLst>
                  <a:ext uri="{0D108BD9-81ED-4DB2-BD59-A6C34878D82A}">
                    <a16:rowId xmlns:a16="http://schemas.microsoft.com/office/drawing/2014/main" val="2896137957"/>
                  </a:ext>
                </a:extLst>
              </a:tr>
              <a:tr h="34779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1" u="none" strike="noStrike" dirty="0">
                          <a:effectLst/>
                        </a:rPr>
                        <a:t>Suitable For microservices?</a:t>
                      </a:r>
                      <a:endParaRPr lang="en-MY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0" u="none" strike="noStrike">
                          <a:effectLst/>
                        </a:rPr>
                        <a:t>No</a:t>
                      </a:r>
                      <a:endParaRPr lang="en-MY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MY" sz="1600" b="0" u="none" strike="noStrike" dirty="0">
                          <a:effectLst/>
                        </a:rPr>
                        <a:t>Best choice</a:t>
                      </a:r>
                      <a:endParaRPr lang="en-MY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045" marR="79045" marT="39522" marB="39522" anchor="ctr"/>
                </a:tc>
                <a:extLst>
                  <a:ext uri="{0D108BD9-81ED-4DB2-BD59-A6C34878D82A}">
                    <a16:rowId xmlns:a16="http://schemas.microsoft.com/office/drawing/2014/main" val="1711352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1086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CA27F-02FF-841D-8594-8A2914E2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4091"/>
            <a:ext cx="5334000" cy="1169043"/>
          </a:xfrm>
        </p:spPr>
        <p:txBody>
          <a:bodyPr anchor="ctr">
            <a:normAutofit/>
          </a:bodyPr>
          <a:lstStyle/>
          <a:p>
            <a:r>
              <a:rPr lang="en-MY" sz="4000" b="1" dirty="0">
                <a:solidFill>
                  <a:srgbClr val="FC8D28"/>
                </a:solidFill>
              </a:rPr>
              <a:t>GitFlow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3220E-15FC-04DC-78D2-EF4AD0B3AC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1994" y="1585732"/>
            <a:ext cx="5334006" cy="46543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sz="2000" dirty="0"/>
              <a:t>GitFlow separates all stages of development into distinct branches: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en-US" altLang="en-US" sz="2000" b="1" dirty="0">
              <a:latin typeface="Arial" panose="020B0604020202020204" pitchFamily="34" charset="0"/>
            </a:endParaRPr>
          </a:p>
          <a:p>
            <a:pPr marL="3429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lang="en-US" altLang="en-US" sz="2000" b="1" dirty="0">
                <a:latin typeface="Arial" panose="020B0604020202020204" pitchFamily="34" charset="0"/>
              </a:rPr>
              <a:t>m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→ always production-ready</a:t>
            </a:r>
          </a:p>
          <a:p>
            <a:pPr marL="3429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develop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→ integration branch where features are combined</a:t>
            </a:r>
          </a:p>
          <a:p>
            <a:pPr marL="3429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feature/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* → short-lived branches per feature</a:t>
            </a:r>
          </a:p>
          <a:p>
            <a:pPr marL="3429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release/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* → stabilization before production</a:t>
            </a:r>
          </a:p>
          <a:p>
            <a:pPr marL="3429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hotfix/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* → urgent production fixes</a:t>
            </a:r>
          </a:p>
        </p:txBody>
      </p:sp>
      <p:sp>
        <p:nvSpPr>
          <p:cNvPr id="17422" name="Rectangle 17421">
            <a:extLst>
              <a:ext uri="{FF2B5EF4-FFF2-40B4-BE49-F238E27FC236}">
                <a16:creationId xmlns:a16="http://schemas.microsoft.com/office/drawing/2014/main" id="{0D05C9B4-B5C9-2D4D-23C9-CEE72646F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-1"/>
            <a:ext cx="5410200" cy="685800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66700" dist="2159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413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5E7F29B3-353A-D5D8-96D9-6E0FCEE38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9330" y="753692"/>
            <a:ext cx="3075141" cy="53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144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6467</TotalTime>
  <Words>5344</Words>
  <Application>Microsoft Office PowerPoint</Application>
  <PresentationFormat>Widescreen</PresentationFormat>
  <Paragraphs>915</Paragraphs>
  <Slides>109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7" baseType="lpstr">
      <vt:lpstr>Arial</vt:lpstr>
      <vt:lpstr>Lato</vt:lpstr>
      <vt:lpstr>Avenir Next LT Pro</vt:lpstr>
      <vt:lpstr>Play</vt:lpstr>
      <vt:lpstr>Century Gothic</vt:lpstr>
      <vt:lpstr>Courier New</vt:lpstr>
      <vt:lpstr>Calibri</vt:lpstr>
      <vt:lpstr>Office Theme</vt:lpstr>
      <vt:lpstr>Transitioning from TFS to GitLab</vt:lpstr>
      <vt:lpstr>PowerPoint Presentation</vt:lpstr>
      <vt:lpstr>Trainer Profile: Kusai Mosbah Esseid</vt:lpstr>
      <vt:lpstr>Class Material</vt:lpstr>
      <vt:lpstr>Agenda</vt:lpstr>
      <vt:lpstr>Workshop Objectives</vt:lpstr>
      <vt:lpstr>PowerPoint Presentation</vt:lpstr>
      <vt:lpstr>From TFS to GitLab: Foundations </vt:lpstr>
      <vt:lpstr>How TFS (TFVC) Differs From Git</vt:lpstr>
      <vt:lpstr>How TFS (TFVC) Differs From Git</vt:lpstr>
      <vt:lpstr>TFS vs Git</vt:lpstr>
      <vt:lpstr>PowerPoint Presentation</vt:lpstr>
      <vt:lpstr>Why the Architecture Matters</vt:lpstr>
      <vt:lpstr>Workflow Differences (.NET Developer View)</vt:lpstr>
      <vt:lpstr>Branching</vt:lpstr>
      <vt:lpstr>What Changes for Teams Migrating from TFS</vt:lpstr>
      <vt:lpstr>Migration Considerations Overview</vt:lpstr>
      <vt:lpstr>History Considerations</vt:lpstr>
      <vt:lpstr>Permissions Considerations</vt:lpstr>
      <vt:lpstr>Mapping Approach</vt:lpstr>
      <vt:lpstr>Branch Structure Considerations</vt:lpstr>
      <vt:lpstr>Branch Structure Considerations</vt:lpstr>
      <vt:lpstr>Git &amp;GitLab</vt:lpstr>
      <vt:lpstr>PowerPoint Presentation</vt:lpstr>
      <vt:lpstr>What is GitLab?</vt:lpstr>
      <vt:lpstr>Git vs GitLab</vt:lpstr>
      <vt:lpstr>PowerPoint Presentation</vt:lpstr>
      <vt:lpstr>A single application for the entire DevOps lifecycle</vt:lpstr>
      <vt:lpstr>GitLab Documentation</vt:lpstr>
      <vt:lpstr>GitLab Cloud vs Self-Managed</vt:lpstr>
      <vt:lpstr>GitLab vs GitHub vs Bitbucket</vt:lpstr>
      <vt:lpstr>Key GitLab Features</vt:lpstr>
      <vt:lpstr>PowerPoint Presentation</vt:lpstr>
      <vt:lpstr>GitLab in the DevOps Lifecycle</vt:lpstr>
      <vt:lpstr>PowerPoint Presentation</vt:lpstr>
      <vt:lpstr>Git &amp; Repository Management</vt:lpstr>
      <vt:lpstr>Key Git terms</vt:lpstr>
      <vt:lpstr>Key Git terms (cont.)</vt:lpstr>
      <vt:lpstr>Local Repo consists of three trees</vt:lpstr>
      <vt:lpstr>Let's put it all together!</vt:lpstr>
      <vt:lpstr>Basic Git Workflow</vt:lpstr>
      <vt:lpstr>Basic Git Workflow (Cont.)</vt:lpstr>
      <vt:lpstr>PowerPoint Presentation</vt:lpstr>
      <vt:lpstr>Git Branching Strategies</vt:lpstr>
      <vt:lpstr>Git Branching Strategies (Cont.)</vt:lpstr>
      <vt:lpstr>Merge Requests (MRs) and Code Reviews</vt:lpstr>
      <vt:lpstr>Key Components of an MR</vt:lpstr>
      <vt:lpstr>Benefits of Code Reviews via MRs</vt:lpstr>
      <vt:lpstr>Merge Conflicts</vt:lpstr>
      <vt:lpstr>Best Practices for MRs</vt:lpstr>
      <vt:lpstr>Rebasing vs. Merging</vt:lpstr>
      <vt:lpstr>GitLab Project &amp; Access Management</vt:lpstr>
      <vt:lpstr>Creating Groups, Projects, and Repositories</vt:lpstr>
      <vt:lpstr>Cont.</vt:lpstr>
      <vt:lpstr>User Roles and Access Levels</vt:lpstr>
      <vt:lpstr>Public vs Private Projects</vt:lpstr>
      <vt:lpstr>Webhooks and Integrations</vt:lpstr>
      <vt:lpstr>Integrating with Slack (Example)</vt:lpstr>
      <vt:lpstr>Summary</vt:lpstr>
      <vt:lpstr>PowerPoint Presentation</vt:lpstr>
      <vt:lpstr>Understanding GitLab CI/CD</vt:lpstr>
      <vt:lpstr>What is GitLab CI/CD?</vt:lpstr>
      <vt:lpstr>How GitLab CI/CD Works</vt:lpstr>
      <vt:lpstr>PowerPoint Presentation</vt:lpstr>
      <vt:lpstr>Cont.</vt:lpstr>
      <vt:lpstr>The .gitlab-ci.yml File</vt:lpstr>
      <vt:lpstr>PowerPoint Presentation</vt:lpstr>
      <vt:lpstr>Understanding Pipeline Stages</vt:lpstr>
      <vt:lpstr>Summary</vt:lpstr>
      <vt:lpstr>GitLab Runner Setup</vt:lpstr>
      <vt:lpstr>What is GitLab Runner?</vt:lpstr>
      <vt:lpstr>What is GitLab Runner?</vt:lpstr>
      <vt:lpstr>Install GitLab Runner</vt:lpstr>
      <vt:lpstr>Registering the Runner with a Project</vt:lpstr>
      <vt:lpstr>Runner Executor Types</vt:lpstr>
      <vt:lpstr>Summary</vt:lpstr>
      <vt:lpstr>Advanced GitLab CI/CD</vt:lpstr>
      <vt:lpstr>Secrets and CI/CD Variables</vt:lpstr>
      <vt:lpstr>Cont.</vt:lpstr>
      <vt:lpstr>Artifacts and Caching</vt:lpstr>
      <vt:lpstr>Artifacts and Caching Cont.</vt:lpstr>
      <vt:lpstr>Artifacts and Caching Cont.</vt:lpstr>
      <vt:lpstr>Conditional Execution</vt:lpstr>
      <vt:lpstr>Conditional Execution Cont.</vt:lpstr>
      <vt:lpstr>Conditional Execution Cont.</vt:lpstr>
      <vt:lpstr>Conditional Execution Cont.</vt:lpstr>
      <vt:lpstr>Matrix Builds &amp; Parallel Jobs</vt:lpstr>
      <vt:lpstr>Matrix Builds &amp; Parallel Jobs Cont.</vt:lpstr>
      <vt:lpstr>Matrix Builds &amp; Parallel Jobs Cont.</vt:lpstr>
      <vt:lpstr>Matrix Builds &amp; Parallel Jobs Cont.</vt:lpstr>
      <vt:lpstr>Matrix vs Parallel – Key Difference</vt:lpstr>
      <vt:lpstr>Summary</vt:lpstr>
      <vt:lpstr>PowerPoint Presentation</vt:lpstr>
      <vt:lpstr>What is GitFlow?</vt:lpstr>
      <vt:lpstr>GitFlow</vt:lpstr>
      <vt:lpstr>What is GitLab Flow?</vt:lpstr>
      <vt:lpstr>GitLab Flow</vt:lpstr>
      <vt:lpstr>GitFlow vs GitLab Flow</vt:lpstr>
      <vt:lpstr>GitFlow</vt:lpstr>
      <vt:lpstr>GitLab Flow</vt:lpstr>
      <vt:lpstr>What TFS Check-In Policies Used to Do</vt:lpstr>
      <vt:lpstr>What GitLab Does Instead</vt:lpstr>
      <vt:lpstr>Cont.</vt:lpstr>
      <vt:lpstr>PowerPoint Presentation</vt:lpstr>
      <vt:lpstr>SonarQube</vt:lpstr>
      <vt:lpstr>What SonarQube Checks in a .NET Project</vt:lpstr>
      <vt:lpstr>PowerPoint Presentation</vt:lpstr>
      <vt:lpstr>GitLab UI: What Developers See in Merge Requests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Kusai Esseid</dc:creator>
  <cp:lastModifiedBy>Kusai Esseid</cp:lastModifiedBy>
  <cp:revision>116</cp:revision>
  <dcterms:created xsi:type="dcterms:W3CDTF">2025-05-24T06:05:14Z</dcterms:created>
  <dcterms:modified xsi:type="dcterms:W3CDTF">2025-12-06T16:40:50Z</dcterms:modified>
</cp:coreProperties>
</file>